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87"/>
  </p:notesMasterIdLst>
  <p:handoutMasterIdLst>
    <p:handoutMasterId r:id="rId88"/>
  </p:handoutMasterIdLst>
  <p:sldIdLst>
    <p:sldId id="256" r:id="rId5"/>
    <p:sldId id="288" r:id="rId6"/>
    <p:sldId id="612" r:id="rId7"/>
    <p:sldId id="613" r:id="rId8"/>
    <p:sldId id="583" r:id="rId9"/>
    <p:sldId id="584" r:id="rId10"/>
    <p:sldId id="585" r:id="rId11"/>
    <p:sldId id="586" r:id="rId12"/>
    <p:sldId id="587" r:id="rId13"/>
    <p:sldId id="588" r:id="rId14"/>
    <p:sldId id="589" r:id="rId15"/>
    <p:sldId id="590" r:id="rId16"/>
    <p:sldId id="591" r:id="rId17"/>
    <p:sldId id="592" r:id="rId18"/>
    <p:sldId id="593" r:id="rId19"/>
    <p:sldId id="594" r:id="rId20"/>
    <p:sldId id="595" r:id="rId21"/>
    <p:sldId id="596" r:id="rId22"/>
    <p:sldId id="597" r:id="rId23"/>
    <p:sldId id="598" r:id="rId24"/>
    <p:sldId id="599" r:id="rId25"/>
    <p:sldId id="600" r:id="rId26"/>
    <p:sldId id="662" r:id="rId27"/>
    <p:sldId id="611" r:id="rId28"/>
    <p:sldId id="601" r:id="rId29"/>
    <p:sldId id="602" r:id="rId30"/>
    <p:sldId id="603" r:id="rId31"/>
    <p:sldId id="604" r:id="rId32"/>
    <p:sldId id="605" r:id="rId33"/>
    <p:sldId id="606" r:id="rId34"/>
    <p:sldId id="607" r:id="rId35"/>
    <p:sldId id="608" r:id="rId36"/>
    <p:sldId id="609" r:id="rId37"/>
    <p:sldId id="610" r:id="rId38"/>
    <p:sldId id="663" r:id="rId39"/>
    <p:sldId id="664" r:id="rId40"/>
    <p:sldId id="665" r:id="rId41"/>
    <p:sldId id="619" r:id="rId42"/>
    <p:sldId id="620" r:id="rId43"/>
    <p:sldId id="621" r:id="rId44"/>
    <p:sldId id="622" r:id="rId45"/>
    <p:sldId id="623" r:id="rId46"/>
    <p:sldId id="624" r:id="rId47"/>
    <p:sldId id="625" r:id="rId48"/>
    <p:sldId id="626" r:id="rId49"/>
    <p:sldId id="627" r:id="rId50"/>
    <p:sldId id="628" r:id="rId51"/>
    <p:sldId id="629" r:id="rId52"/>
    <p:sldId id="630" r:id="rId53"/>
    <p:sldId id="631" r:id="rId54"/>
    <p:sldId id="632" r:id="rId55"/>
    <p:sldId id="633" r:id="rId56"/>
    <p:sldId id="634" r:id="rId57"/>
    <p:sldId id="635" r:id="rId58"/>
    <p:sldId id="636" r:id="rId59"/>
    <p:sldId id="637" r:id="rId60"/>
    <p:sldId id="638" r:id="rId61"/>
    <p:sldId id="640" r:id="rId62"/>
    <p:sldId id="641" r:id="rId63"/>
    <p:sldId id="642" r:id="rId64"/>
    <p:sldId id="643" r:id="rId65"/>
    <p:sldId id="644" r:id="rId66"/>
    <p:sldId id="646" r:id="rId67"/>
    <p:sldId id="647" r:id="rId68"/>
    <p:sldId id="645" r:id="rId69"/>
    <p:sldId id="648" r:id="rId70"/>
    <p:sldId id="527" r:id="rId71"/>
    <p:sldId id="650" r:id="rId72"/>
    <p:sldId id="649" r:id="rId73"/>
    <p:sldId id="651" r:id="rId74"/>
    <p:sldId id="652" r:id="rId75"/>
    <p:sldId id="653" r:id="rId76"/>
    <p:sldId id="654" r:id="rId77"/>
    <p:sldId id="655" r:id="rId78"/>
    <p:sldId id="656" r:id="rId79"/>
    <p:sldId id="657" r:id="rId80"/>
    <p:sldId id="658" r:id="rId81"/>
    <p:sldId id="659" r:id="rId82"/>
    <p:sldId id="660" r:id="rId83"/>
    <p:sldId id="661" r:id="rId84"/>
    <p:sldId id="666" r:id="rId85"/>
    <p:sldId id="403"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B7C6"/>
    <a:srgbClr val="103350"/>
    <a:srgbClr val="0C4360"/>
    <a:srgbClr val="1B6872"/>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32" autoAdjust="0"/>
  </p:normalViewPr>
  <p:slideViewPr>
    <p:cSldViewPr snapToGrid="0">
      <p:cViewPr varScale="1">
        <p:scale>
          <a:sx n="72" d="100"/>
          <a:sy n="72" d="100"/>
        </p:scale>
        <p:origin x="714" y="27"/>
      </p:cViewPr>
      <p:guideLst>
        <p:guide orient="horz" pos="2160"/>
        <p:guide pos="3840"/>
      </p:guideLst>
    </p:cSldViewPr>
  </p:slideViewPr>
  <p:notesTextViewPr>
    <p:cViewPr>
      <p:scale>
        <a:sx n="1" d="1"/>
        <a:sy n="1" d="1"/>
      </p:scale>
      <p:origin x="0" y="0"/>
    </p:cViewPr>
  </p:notesText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viewProps" Target="viewProps.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4/13/2023</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4/13/2023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1518225" y="1262159"/>
            <a:ext cx="9155551" cy="2295421"/>
          </a:xfrm>
          <a:prstGeom prst="rect">
            <a:avLst/>
          </a:prstGeom>
        </p:spPr>
        <p:txBody>
          <a:bodyPr vert="horz" lIns="91440" tIns="45720" rIns="91440" bIns="45720" rtlCol="0" anchor="ctr" anchorCtr="0">
            <a:noAutofit/>
          </a:bodyPr>
          <a:lstStyle>
            <a:lvl1pPr algn="ctr">
              <a:defRPr lang="en-GB" sz="80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dirty="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1518225" y="4081556"/>
            <a:ext cx="9155551" cy="1514285"/>
          </a:xfrm>
          <a:prstGeom prst="rect">
            <a:avLst/>
          </a:prstGeom>
        </p:spPr>
        <p:txBody>
          <a:bodyPr vert="horz" lIns="91440" tIns="45720" rIns="91440" bIns="45720" rtlCol="0">
            <a:normAutofit/>
          </a:bodyPr>
          <a:lstStyle>
            <a:lvl1pPr marL="0" indent="0" algn="ctr">
              <a:buNone/>
              <a:defRPr lang="en-GB" sz="2400" spc="300" dirty="0">
                <a:solidFill>
                  <a:schemeClr val="bg1"/>
                </a:solidFill>
                <a:latin typeface="+mn-lt"/>
                <a:cs typeface="Arial" panose="020B0604020202020204" pitchFamily="34" charset="0"/>
              </a:defRPr>
            </a:lvl1pPr>
          </a:lstStyle>
          <a:p>
            <a:pPr marL="228600" lvl="0" indent="-228600"/>
            <a:r>
              <a:rPr lang="en-US" noProof="0" dirty="0"/>
              <a:t>Click to edit </a:t>
            </a:r>
          </a:p>
          <a:p>
            <a:pPr marL="228600" lvl="0" indent="-228600"/>
            <a:r>
              <a:rPr lang="en-US" noProof="0" dirty="0"/>
              <a:t>Master subtitle </a:t>
            </a:r>
          </a:p>
          <a:p>
            <a:pPr marL="228600" lvl="0" indent="-228600"/>
            <a:r>
              <a:rPr lang="en-US" noProof="0" dirty="0"/>
              <a:t>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a:prstGeom prst="rect">
            <a:avLst/>
          </a:prstGeo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a:prstGeom prst="rect">
            <a:avLst/>
          </a:prstGeo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a:prstGeom prst="rect">
            <a:avLst/>
          </a:prstGeo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a:prstGeom prst="rect">
            <a:avLst/>
          </a:prstGeo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a:prstGeom prst="rect">
            <a:avLst/>
          </a:prstGeo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a:prstGeom prst="rect">
            <a:avLst/>
          </a:prstGeo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a:prstGeom prst="rect">
            <a:avLst/>
          </a:prstGeo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a:prstGeom prst="rect">
            <a:avLst/>
          </a:prstGeo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a:prstGeom prst="rect">
            <a:avLst/>
          </a:prstGeo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a:prstGeom prst="rect">
            <a:avLst/>
          </a:prstGeo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a:prstGeom prst="rect">
            <a:avLst/>
          </a:prstGeo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a:prstGeom prst="rect">
            <a:avLst/>
          </a:prstGeo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a:prstGeom prst="rect">
            <a:avLst/>
          </a:prstGeo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a:prstGeom prst="rect">
            <a:avLst/>
          </a:prstGeo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a:prstGeom prst="rect">
            <a:avLst/>
          </a:prstGeo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a:prstGeom prst="rect">
            <a:avLst/>
          </a:prstGeo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a:prstGeom prst="rect">
            <a:avLst/>
          </a:prstGeo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a:prstGeom prst="rect">
            <a:avLst/>
          </a:prstGeo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a:prstGeom prst="rect">
            <a:avLst/>
          </a:prstGeo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a:prstGeom prst="rect">
            <a:avLst/>
          </a:prstGeo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a:prstGeom prst="rect">
            <a:avLst/>
          </a:prstGeo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a:prstGeom prst="rect">
            <a:avLst/>
          </a:prstGeo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a:prstGeom prst="rect">
            <a:avLst/>
          </a:prstGeo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a:prstGeom prst="rect">
            <a:avLst/>
          </a:prstGeo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a:prstGeom prst="rect">
            <a:avLst/>
          </a:prstGeo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a:prstGeom prst="rect">
            <a:avLst/>
          </a:prstGeo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a:prstGeom prst="rect">
            <a:avLst/>
          </a:prstGeo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a:prstGeom prst="rect">
            <a:avLst/>
          </a:prstGeo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a:prstGeom prst="rect">
            <a:avLst/>
          </a:prstGeo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a:prstGeom prst="rect">
            <a:avLst/>
          </a:prstGeo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a:prstGeom prst="rect">
            <a:avLst/>
          </a:prstGeo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a:prstGeom prst="rect">
            <a:avLst/>
          </a:prstGeo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a:prstGeom prst="rect">
            <a:avLst/>
          </a:prstGeo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a:prstGeom prst="rect">
            <a:avLst/>
          </a:prstGeo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a:prstGeom prst="rect">
            <a:avLst/>
          </a:prstGeo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a:prstGeom prst="rect">
            <a:avLst/>
          </a:prstGeo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a:prstGeom prst="rect">
            <a:avLst/>
          </a:prstGeo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a:prstGeom prst="rect">
            <a:avLst/>
          </a:prstGeo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a:prstGeom prst="rect">
            <a:avLst/>
          </a:prstGeo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a:prstGeom prst="rect">
            <a:avLst/>
          </a:prstGeo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94685C60-4F41-4EEF-9908-D74E7A3AE83A}"/>
              </a:ext>
            </a:extLst>
          </p:cNvPr>
          <p:cNvGrpSpPr/>
          <p:nvPr userDrawn="1"/>
        </p:nvGrpSpPr>
        <p:grpSpPr>
          <a:xfrm>
            <a:off x="-1" y="886690"/>
            <a:ext cx="12192001" cy="5423639"/>
            <a:chOff x="-1" y="1357409"/>
            <a:chExt cx="12192001" cy="4917518"/>
          </a:xfrm>
        </p:grpSpPr>
        <p:sp>
          <p:nvSpPr>
            <p:cNvPr id="13" name="Rectangle: Single Corner Snipped 12">
              <a:extLst>
                <a:ext uri="{FF2B5EF4-FFF2-40B4-BE49-F238E27FC236}">
                  <a16:creationId xmlns:a16="http://schemas.microsoft.com/office/drawing/2014/main" id="{8608DB13-7B58-4179-9E0A-834C805FE057}"/>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4" name="Rectangle: Single Corner Snipped 13">
              <a:extLst>
                <a:ext uri="{FF2B5EF4-FFF2-40B4-BE49-F238E27FC236}">
                  <a16:creationId xmlns:a16="http://schemas.microsoft.com/office/drawing/2014/main" id="{53E67E9B-01F4-48E1-821D-BD4FF9BE906B}"/>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235527" y="207970"/>
            <a:ext cx="11720946" cy="535531"/>
          </a:xfrm>
          <a:prstGeom prst="rect">
            <a:avLst/>
          </a:prstGeom>
        </p:spPr>
        <p:txBody>
          <a:bodyPr vert="horz" wrap="square" lIns="91440" tIns="45720" rIns="91440" bIns="45720" rtlCol="0" anchor="t">
            <a:spAutoFit/>
          </a:bodyPr>
          <a:lstStyle>
            <a:lvl1pPr algn="ctr">
              <a:defRPr lang="en-GB" sz="3200" b="1" spc="-70" baseline="0" dirty="0">
                <a:solidFill>
                  <a:schemeClr val="bg1"/>
                </a:solidFill>
                <a:latin typeface="+mj-lt"/>
              </a:defRPr>
            </a:lvl1pPr>
          </a:lstStyle>
          <a:p>
            <a:pPr lvl="0"/>
            <a:r>
              <a:rPr lang="en-US" noProof="0" dirty="0"/>
              <a:t>Click to edit Master title style</a:t>
            </a:r>
          </a:p>
        </p:txBody>
      </p:sp>
      <p:sp>
        <p:nvSpPr>
          <p:cNvPr id="18" name="Freeform: Shape 17">
            <a:extLst>
              <a:ext uri="{FF2B5EF4-FFF2-40B4-BE49-F238E27FC236}">
                <a16:creationId xmlns:a16="http://schemas.microsoft.com/office/drawing/2014/main" id="{5EE337D7-CB87-4EBD-B982-89588A628841}"/>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a:prstGeom prst="rect">
            <a:avLst/>
          </a:prstGeo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235527" y="979179"/>
            <a:ext cx="11720946" cy="5158096"/>
          </a:xfrm>
          <a:prstGeom prst="rect">
            <a:avLst/>
          </a:prstGeom>
        </p:spPr>
        <p:txBody>
          <a:bodyPr>
            <a:noAutofit/>
          </a:bodyPr>
          <a:lstStyle>
            <a:lvl1pPr>
              <a:lnSpc>
                <a:spcPct val="100000"/>
              </a:lnSpc>
              <a:spcBef>
                <a:spcPts val="600"/>
              </a:spcBef>
              <a:spcAft>
                <a:spcPts val="400"/>
              </a:spcAft>
              <a:defRPr sz="2800">
                <a:solidFill>
                  <a:schemeClr val="bg1"/>
                </a:solidFill>
                <a:latin typeface="+mn-lt"/>
                <a:cs typeface="Arial" panose="020B0604020202020204" pitchFamily="34" charset="0"/>
              </a:defRPr>
            </a:lvl1pPr>
            <a:lvl2pPr>
              <a:lnSpc>
                <a:spcPct val="100000"/>
              </a:lnSpc>
              <a:spcBef>
                <a:spcPts val="600"/>
              </a:spcBef>
              <a:spcAft>
                <a:spcPts val="400"/>
              </a:spcAft>
              <a:defRPr sz="2400">
                <a:solidFill>
                  <a:schemeClr val="bg1"/>
                </a:solidFill>
                <a:latin typeface="+mn-lt"/>
                <a:cs typeface="Arial" panose="020B0604020202020204" pitchFamily="34" charset="0"/>
              </a:defRPr>
            </a:lvl2pPr>
            <a:lvl3pPr>
              <a:lnSpc>
                <a:spcPct val="100000"/>
              </a:lnSpc>
              <a:spcBef>
                <a:spcPts val="600"/>
              </a:spcBef>
              <a:spcAft>
                <a:spcPts val="400"/>
              </a:spcAft>
              <a:defRPr sz="20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22" name="Group 21">
            <a:extLst>
              <a:ext uri="{FF2B5EF4-FFF2-40B4-BE49-F238E27FC236}">
                <a16:creationId xmlns:a16="http://schemas.microsoft.com/office/drawing/2014/main" id="{FB560F9E-FF63-452E-A439-34981AE60772}"/>
              </a:ext>
            </a:extLst>
          </p:cNvPr>
          <p:cNvGrpSpPr/>
          <p:nvPr userDrawn="1"/>
        </p:nvGrpSpPr>
        <p:grpSpPr>
          <a:xfrm>
            <a:off x="-1" y="886690"/>
            <a:ext cx="12192001" cy="5423639"/>
            <a:chOff x="-1" y="1357409"/>
            <a:chExt cx="12192001" cy="4917518"/>
          </a:xfrm>
        </p:grpSpPr>
        <p:sp>
          <p:nvSpPr>
            <p:cNvPr id="23" name="Rectangle: Single Corner Snipped 22">
              <a:extLst>
                <a:ext uri="{FF2B5EF4-FFF2-40B4-BE49-F238E27FC236}">
                  <a16:creationId xmlns:a16="http://schemas.microsoft.com/office/drawing/2014/main" id="{5DA42D11-2765-4F1A-AF0E-0897B4E3F6F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5" name="Rectangle: Single Corner Snipped 24">
              <a:extLst>
                <a:ext uri="{FF2B5EF4-FFF2-40B4-BE49-F238E27FC236}">
                  <a16:creationId xmlns:a16="http://schemas.microsoft.com/office/drawing/2014/main" id="{8892F937-37BB-493D-B104-782353E5DCB4}"/>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a:prstGeom prst="rect">
            <a:avLst/>
          </a:prstGeo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235527" y="881944"/>
            <a:ext cx="11720946" cy="5411685"/>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1" name="Title 1">
            <a:extLst>
              <a:ext uri="{FF2B5EF4-FFF2-40B4-BE49-F238E27FC236}">
                <a16:creationId xmlns:a16="http://schemas.microsoft.com/office/drawing/2014/main" id="{8771B84E-27B8-4E24-9779-E9F222471D7F}"/>
              </a:ext>
            </a:extLst>
          </p:cNvPr>
          <p:cNvSpPr>
            <a:spLocks noGrp="1"/>
          </p:cNvSpPr>
          <p:nvPr>
            <p:ph type="title"/>
          </p:nvPr>
        </p:nvSpPr>
        <p:spPr>
          <a:xfrm>
            <a:off x="235527" y="207970"/>
            <a:ext cx="11720946" cy="535531"/>
          </a:xfrm>
          <a:prstGeom prst="rect">
            <a:avLst/>
          </a:prstGeom>
        </p:spPr>
        <p:txBody>
          <a:bodyPr vert="horz" wrap="square" lIns="91440" tIns="45720" rIns="91440" bIns="45720" rtlCol="0" anchor="t">
            <a:spAutoFit/>
          </a:bodyPr>
          <a:lstStyle>
            <a:lvl1pPr algn="ctr">
              <a:defRPr lang="en-GB" sz="3200" b="1" spc="-70" baseline="0" dirty="0">
                <a:solidFill>
                  <a:schemeClr val="bg1"/>
                </a:solidFill>
                <a:latin typeface="+mj-lt"/>
              </a:defRPr>
            </a:lvl1pPr>
          </a:lstStyle>
          <a:p>
            <a:pPr lvl="0"/>
            <a:r>
              <a:rPr lang="en-US" noProof="0" dirty="0"/>
              <a:t>Click to edit Master title style</a:t>
            </a:r>
          </a:p>
        </p:txBody>
      </p:sp>
      <p:sp>
        <p:nvSpPr>
          <p:cNvPr id="19" name="Date Placeholder 3">
            <a:extLst>
              <a:ext uri="{FF2B5EF4-FFF2-40B4-BE49-F238E27FC236}">
                <a16:creationId xmlns:a16="http://schemas.microsoft.com/office/drawing/2014/main" id="{3D714277-18D7-4A13-B544-81B4104264BA}"/>
              </a:ext>
            </a:extLst>
          </p:cNvPr>
          <p:cNvSpPr>
            <a:spLocks noGrp="1"/>
          </p:cNvSpPr>
          <p:nvPr>
            <p:ph type="dt" sz="half" idx="2"/>
          </p:nvPr>
        </p:nvSpPr>
        <p:spPr>
          <a:xfrm>
            <a:off x="235527" y="6453518"/>
            <a:ext cx="3276600" cy="288509"/>
          </a:xfrm>
          <a:prstGeom prst="rect">
            <a:avLst/>
          </a:prstGeom>
        </p:spPr>
        <p:txBody>
          <a:bodyPr/>
          <a:lstStyle>
            <a:lvl1pPr>
              <a:defRPr sz="1200">
                <a:solidFill>
                  <a:schemeClr val="accent4">
                    <a:lumMod val="60000"/>
                    <a:lumOff val="40000"/>
                  </a:schemeClr>
                </a:solidFill>
              </a:defRPr>
            </a:lvl1pPr>
          </a:lstStyle>
          <a:p>
            <a:r>
              <a:rPr lang="en-US"/>
              <a:t>21-Jan-2020</a:t>
            </a:r>
            <a:endParaRPr lang="en-US" dirty="0"/>
          </a:p>
        </p:txBody>
      </p:sp>
      <p:pic>
        <p:nvPicPr>
          <p:cNvPr id="26" name="Picture 25" descr="Logo&#10;&#10;Description automatically generated">
            <a:extLst>
              <a:ext uri="{FF2B5EF4-FFF2-40B4-BE49-F238E27FC236}">
                <a16:creationId xmlns:a16="http://schemas.microsoft.com/office/drawing/2014/main" id="{A3497BBD-7D06-4E73-9054-8EA20643EDA5}"/>
              </a:ext>
            </a:extLst>
          </p:cNvPr>
          <p:cNvPicPr>
            <a:picLocks noChangeAspect="1"/>
          </p:cNvPicPr>
          <p:nvPr userDrawn="1"/>
        </p:nvPicPr>
        <p:blipFill>
          <a:blip r:embed="rId2"/>
          <a:stretch>
            <a:fillRect/>
          </a:stretch>
        </p:blipFill>
        <p:spPr>
          <a:xfrm>
            <a:off x="10876760" y="6597772"/>
            <a:ext cx="1220779" cy="206939"/>
          </a:xfrm>
          <a:prstGeom prst="rect">
            <a:avLst/>
          </a:prstGeom>
        </p:spPr>
      </p:pic>
    </p:spTree>
    <p:extLst>
      <p:ext uri="{BB962C8B-B14F-4D97-AF65-F5344CB8AC3E}">
        <p14:creationId xmlns:p14="http://schemas.microsoft.com/office/powerpoint/2010/main" val="2636708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a:prstGeom prst="rect">
            <a:avLst/>
          </a:prstGeo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a:prstGeom prst="rect">
            <a:avLst/>
          </a:prstGeo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a:prstGeom prst="rect">
            <a:avLst/>
          </a:prstGeo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a:prstGeom prst="rect">
            <a:avLst/>
          </a:prstGeo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a:prstGeom prst="rect">
            <a:avLst/>
          </a:prstGeo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a:prstGeom prst="rect">
            <a:avLst/>
          </a:prstGeo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a:prstGeom prst="rect">
            <a:avLst/>
          </a:prstGeo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a:prstGeom prst="rect">
            <a:avLst/>
          </a:prstGeo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a:prstGeom prst="rect">
            <a:avLst/>
          </a:prstGeo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a:prstGeom prst="rect">
            <a:avLst/>
          </a:prstGeo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a:prstGeom prst="rect">
            <a:avLst/>
          </a:prstGeo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74" r:id="rId6"/>
    <p:sldLayoutId id="2147483661" r:id="rId7"/>
    <p:sldLayoutId id="2147483677"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www.w3schools.com/colors/colors_names.asp" TargetMode="Externa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www.w3schools.com/colors/colors_names.asp" TargetMode="Externa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hyperlink" Target="https://www.youtube.com/watch?v=FT-IWVYJYug"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hyperlink" Target="https://bookshelf.vitalsource.com/reader/books/9781943872756/pages/recent" TargetMode="Externa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sz="4000" dirty="0">
                <a:solidFill>
                  <a:schemeClr val="bg1"/>
                </a:solidFill>
              </a:rPr>
              <a:t>4 </a:t>
            </a:r>
            <a:r>
              <a:rPr lang="en-US" sz="4000" dirty="0">
                <a:solidFill>
                  <a:srgbClr val="FFFF00"/>
                </a:solidFill>
              </a:rPr>
              <a:t>Decision (Selection) Structures, Turtle Module and Debugger </a:t>
            </a:r>
            <a:endParaRPr lang="en-US" dirty="0">
              <a:solidFill>
                <a:srgbClr val="FFFF00"/>
              </a:solidFill>
            </a:endParaRPr>
          </a:p>
        </p:txBody>
      </p:sp>
      <p:sp>
        <p:nvSpPr>
          <p:cNvPr id="4" name="Subtitle 2">
            <a:extLst>
              <a:ext uri="{FF2B5EF4-FFF2-40B4-BE49-F238E27FC236}">
                <a16:creationId xmlns:a16="http://schemas.microsoft.com/office/drawing/2014/main" id="{102CF120-E84B-4885-AD2B-FDEF2E0C7BED}"/>
              </a:ext>
            </a:extLst>
          </p:cNvPr>
          <p:cNvSpPr txBox="1">
            <a:spLocks/>
          </p:cNvSpPr>
          <p:nvPr/>
        </p:nvSpPr>
        <p:spPr>
          <a:xfrm>
            <a:off x="1399560" y="4377267"/>
            <a:ext cx="9155551" cy="214779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2"/>
              </a:buClr>
              <a:buFont typeface="Arial" panose="020B0604020202020204" pitchFamily="34" charset="0"/>
              <a:buNone/>
              <a:defRPr lang="en-GB" sz="2400" kern="1200" spc="300" dirty="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solidFill>
                  <a:srgbClr val="63B7C6"/>
                </a:solidFill>
              </a:rPr>
              <a:t>    Instructor:</a:t>
            </a:r>
            <a:r>
              <a:rPr lang="en-US" dirty="0"/>
              <a:t> Raed Karim</a:t>
            </a:r>
          </a:p>
          <a:p>
            <a:pPr algn="l"/>
            <a:r>
              <a:rPr lang="en-US" b="1" dirty="0">
                <a:solidFill>
                  <a:srgbClr val="63B7C6"/>
                </a:solidFill>
              </a:rPr>
              <a:t>	   Email:</a:t>
            </a:r>
            <a:r>
              <a:rPr lang="en-US" dirty="0"/>
              <a:t> raed.karim@sheridancollege.ca </a:t>
            </a:r>
          </a:p>
          <a:p>
            <a:pPr algn="l"/>
            <a:r>
              <a:rPr lang="en-US" b="1" dirty="0">
                <a:solidFill>
                  <a:srgbClr val="63B7C6"/>
                </a:solidFill>
              </a:rPr>
              <a:t>        Course:</a:t>
            </a:r>
            <a:r>
              <a:rPr lang="en-US" dirty="0"/>
              <a:t> PROG12583</a:t>
            </a:r>
          </a:p>
          <a:p>
            <a:pPr algn="l"/>
            <a:r>
              <a:rPr lang="en-US" dirty="0"/>
              <a:t>		</a:t>
            </a:r>
            <a:endParaRPr lang="en-US" sz="1800" dirty="0"/>
          </a:p>
          <a:p>
            <a:pPr algn="l"/>
            <a:endParaRPr lang="en-US" dirty="0"/>
          </a:p>
          <a:p>
            <a:pPr algn="l"/>
            <a:endParaRPr lang="en-US" dirty="0"/>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descr="Batting Average equals Hits divided by Times at Bat.">
            <a:extLst>
              <a:ext uri="{FF2B5EF4-FFF2-40B4-BE49-F238E27FC236}">
                <a16:creationId xmlns:a16="http://schemas.microsoft.com/office/drawing/2014/main" id="{36C9C408-37BA-E890-D0EF-FCBC82527F17}"/>
              </a:ext>
            </a:extLst>
          </p:cNvPr>
          <p:cNvGraphicFramePr>
            <a:graphicFrameLocks noChangeAspect="1"/>
          </p:cNvGraphicFramePr>
          <p:nvPr>
            <p:extLst>
              <p:ext uri="{D42A27DB-BD31-4B8C-83A1-F6EECF244321}">
                <p14:modId xmlns:p14="http://schemas.microsoft.com/office/powerpoint/2010/main" val="3530491835"/>
              </p:ext>
            </p:extLst>
          </p:nvPr>
        </p:nvGraphicFramePr>
        <p:xfrm>
          <a:off x="863782" y="1971391"/>
          <a:ext cx="5100638" cy="590550"/>
        </p:xfrm>
        <a:graphic>
          <a:graphicData uri="http://schemas.openxmlformats.org/presentationml/2006/ole">
            <mc:AlternateContent xmlns:mc="http://schemas.openxmlformats.org/markup-compatibility/2006">
              <mc:Choice xmlns:v="urn:schemas-microsoft-com:vml" Requires="v">
                <p:oleObj name="Equation" r:id="rId2" imgW="876240" imgH="101520" progId="Equation.DSMT4">
                  <p:embed/>
                </p:oleObj>
              </mc:Choice>
              <mc:Fallback>
                <p:oleObj name="Equation" r:id="rId2" imgW="876240" imgH="101520" progId="Equation.DSMT4">
                  <p:embed/>
                  <p:pic>
                    <p:nvPicPr>
                      <p:cNvPr id="6" name="Object 5" descr="Batting Average equals Hits divided by Times at Bat."/>
                      <p:cNvPicPr/>
                      <p:nvPr/>
                    </p:nvPicPr>
                    <p:blipFill>
                      <a:blip r:embed="rId3"/>
                      <a:stretch>
                        <a:fillRect/>
                      </a:stretch>
                    </p:blipFill>
                    <p:spPr>
                      <a:xfrm>
                        <a:off x="863782" y="1971391"/>
                        <a:ext cx="5100638" cy="590550"/>
                      </a:xfrm>
                      <a:prstGeom prst="rect">
                        <a:avLst/>
                      </a:prstGeom>
                    </p:spPr>
                  </p:pic>
                </p:oleObj>
              </mc:Fallback>
            </mc:AlternateContent>
          </a:graphicData>
        </a:graphic>
      </p:graphicFrame>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10</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6908223" cy="5433131"/>
          </a:xfrm>
        </p:spPr>
        <p:txBody>
          <a:bodyPr>
            <a:normAutofit/>
          </a:bodyPr>
          <a:lstStyle/>
          <a:p>
            <a:pPr marL="0" indent="0">
              <a:buNone/>
            </a:pPr>
            <a:r>
              <a:rPr lang="en-US" b="1" dirty="0">
                <a:solidFill>
                  <a:srgbClr val="FFFF00"/>
                </a:solidFill>
              </a:rPr>
              <a:t>Designing a program</a:t>
            </a:r>
            <a:endParaRPr lang="en-US" dirty="0"/>
          </a:p>
          <a:p>
            <a:r>
              <a:rPr lang="en-US" altLang="en-US" sz="2400" dirty="0">
                <a:latin typeface="+mn-lt"/>
              </a:rPr>
              <a:t>Calculate the batting average for any player</a:t>
            </a:r>
          </a:p>
          <a:p>
            <a:pPr marL="0" lvl="1" indent="0">
              <a:spcBef>
                <a:spcPts val="1500"/>
              </a:spcBef>
              <a:buNone/>
            </a:pPr>
            <a:endParaRPr lang="en-US" altLang="en-US" sz="2400" dirty="0">
              <a:latin typeface="+mn-lt"/>
            </a:endParaRPr>
          </a:p>
          <a:p>
            <a:endParaRPr lang="en-CA" dirty="0">
              <a:effectLst/>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8" name="TextBox 7">
            <a:extLst>
              <a:ext uri="{FF2B5EF4-FFF2-40B4-BE49-F238E27FC236}">
                <a16:creationId xmlns:a16="http://schemas.microsoft.com/office/drawing/2014/main" id="{B079F9CE-9DEB-FB63-FDC1-6AD73EEF0B63}"/>
              </a:ext>
            </a:extLst>
          </p:cNvPr>
          <p:cNvSpPr txBox="1"/>
          <p:nvPr/>
        </p:nvSpPr>
        <p:spPr>
          <a:xfrm>
            <a:off x="641637" y="2689268"/>
            <a:ext cx="8396345" cy="2072875"/>
          </a:xfrm>
          <a:prstGeom prst="rect">
            <a:avLst/>
          </a:prstGeom>
          <a:noFill/>
        </p:spPr>
        <p:txBody>
          <a:bodyPr wrap="square">
            <a:spAutoFit/>
          </a:bodyPr>
          <a:lstStyle/>
          <a:p>
            <a:pPr marL="0" indent="0" eaLnBrk="1" hangingPunct="1">
              <a:lnSpc>
                <a:spcPct val="80000"/>
              </a:lnSpc>
              <a:buFontTx/>
              <a:buNone/>
            </a:pPr>
            <a:r>
              <a:rPr lang="en-US" altLang="en-US" sz="2400" dirty="0">
                <a:solidFill>
                  <a:schemeClr val="bg1"/>
                </a:solidFill>
                <a:latin typeface="+mn-lt"/>
              </a:rPr>
              <a:t>Determine what is required for each phase of the program:</a:t>
            </a:r>
          </a:p>
          <a:p>
            <a:pPr marL="432000" lvl="1" indent="-432000">
              <a:spcBef>
                <a:spcPts val="1500"/>
              </a:spcBef>
              <a:buFontTx/>
              <a:buAutoNum type="arabicPeriod"/>
            </a:pPr>
            <a:r>
              <a:rPr lang="en-US" altLang="en-US" sz="2400" dirty="0">
                <a:solidFill>
                  <a:schemeClr val="bg1"/>
                </a:solidFill>
                <a:latin typeface="+mn-lt"/>
              </a:rPr>
              <a:t>What must be read as input?</a:t>
            </a:r>
          </a:p>
          <a:p>
            <a:pPr marL="432000" lvl="1" indent="-432000">
              <a:spcBef>
                <a:spcPts val="1500"/>
              </a:spcBef>
              <a:buFontTx/>
              <a:buAutoNum type="arabicPeriod"/>
            </a:pPr>
            <a:r>
              <a:rPr lang="en-US" altLang="en-US" sz="2400" dirty="0">
                <a:solidFill>
                  <a:schemeClr val="bg1"/>
                </a:solidFill>
                <a:latin typeface="+mn-lt"/>
              </a:rPr>
              <a:t>What will be done with the input?</a:t>
            </a:r>
          </a:p>
          <a:p>
            <a:pPr marL="432000" lvl="1" indent="-432000">
              <a:spcBef>
                <a:spcPts val="1500"/>
              </a:spcBef>
              <a:buFontTx/>
              <a:buAutoNum type="arabicPeriod"/>
            </a:pPr>
            <a:r>
              <a:rPr lang="en-US" altLang="en-US" sz="2400" dirty="0">
                <a:solidFill>
                  <a:schemeClr val="bg1"/>
                </a:solidFill>
                <a:latin typeface="+mn-lt"/>
              </a:rPr>
              <a:t>What will be the output?</a:t>
            </a:r>
          </a:p>
        </p:txBody>
      </p:sp>
    </p:spTree>
    <p:extLst>
      <p:ext uri="{BB962C8B-B14F-4D97-AF65-F5344CB8AC3E}">
        <p14:creationId xmlns:p14="http://schemas.microsoft.com/office/powerpoint/2010/main" val="2829047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11</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334917" y="1064506"/>
            <a:ext cx="6908223" cy="5433131"/>
          </a:xfrm>
        </p:spPr>
        <p:txBody>
          <a:bodyPr>
            <a:normAutofit/>
          </a:bodyPr>
          <a:lstStyle/>
          <a:p>
            <a:pPr marL="0" indent="0">
              <a:buNone/>
            </a:pPr>
            <a:r>
              <a:rPr lang="en-US" b="1" dirty="0">
                <a:solidFill>
                  <a:srgbClr val="FFFF00"/>
                </a:solidFill>
              </a:rPr>
              <a:t>Designing a program</a:t>
            </a:r>
            <a:endParaRPr lang="en-US" dirty="0"/>
          </a:p>
          <a:p>
            <a:r>
              <a:rPr lang="en-US" altLang="en-US" sz="2400" dirty="0">
                <a:latin typeface="+mn-lt"/>
              </a:rPr>
              <a:t>Input is received.</a:t>
            </a:r>
          </a:p>
          <a:p>
            <a:pPr marL="858600" lvl="1" indent="-457200"/>
            <a:r>
              <a:rPr lang="en-US" altLang="en-US" sz="2400" dirty="0">
                <a:latin typeface="+mn-lt"/>
              </a:rPr>
              <a:t>The number of hits</a:t>
            </a:r>
          </a:p>
          <a:p>
            <a:pPr marL="858600" lvl="1" indent="-457200"/>
            <a:r>
              <a:rPr lang="en-US" altLang="en-US" sz="2400" dirty="0">
                <a:latin typeface="+mn-lt"/>
              </a:rPr>
              <a:t>The number of times at bat</a:t>
            </a:r>
          </a:p>
          <a:p>
            <a:pPr marL="457200" lvl="1" indent="-457200">
              <a:spcBef>
                <a:spcPts val="1500"/>
              </a:spcBef>
            </a:pPr>
            <a:r>
              <a:rPr lang="en-US" altLang="en-US" sz="2400" dirty="0">
                <a:latin typeface="+mn-lt"/>
              </a:rPr>
              <a:t>Some process is performed on the input.</a:t>
            </a:r>
          </a:p>
          <a:p>
            <a:pPr lvl="1"/>
            <a:r>
              <a:rPr lang="en-US" altLang="en-US" sz="2400" dirty="0">
                <a:latin typeface="+mn-lt"/>
              </a:rPr>
              <a:t>Calculate the batting average</a:t>
            </a:r>
          </a:p>
          <a:p>
            <a:pPr lvl="1"/>
            <a:r>
              <a:rPr lang="en-US" altLang="en-US" sz="2400" dirty="0">
                <a:latin typeface="+mn-lt"/>
              </a:rPr>
              <a:t>Divide the number of hits by the number of times at bat</a:t>
            </a:r>
          </a:p>
          <a:p>
            <a:pPr marL="457200" lvl="1" indent="-457200">
              <a:spcBef>
                <a:spcPts val="1500"/>
              </a:spcBef>
            </a:pPr>
            <a:r>
              <a:rPr lang="en-US" altLang="en-US" sz="2400" dirty="0">
                <a:latin typeface="+mn-lt"/>
              </a:rPr>
              <a:t>Output is produced.</a:t>
            </a:r>
          </a:p>
          <a:p>
            <a:pPr marL="800100" lvl="2" indent="-342900">
              <a:spcBef>
                <a:spcPts val="1500"/>
              </a:spcBef>
            </a:pPr>
            <a:r>
              <a:rPr lang="en-US" altLang="en-US" dirty="0">
                <a:latin typeface="+mn-lt"/>
              </a:rPr>
              <a:t>The player’s batting average</a:t>
            </a:r>
          </a:p>
          <a:p>
            <a:pPr marL="0" lvl="1" indent="0">
              <a:spcBef>
                <a:spcPts val="1500"/>
              </a:spcBef>
              <a:buNone/>
            </a:pPr>
            <a:endParaRPr lang="en-US" altLang="en-US" sz="2400" dirty="0">
              <a:latin typeface="+mn-lt"/>
            </a:endParaRPr>
          </a:p>
          <a:p>
            <a:endParaRPr lang="en-CA" dirty="0">
              <a:effectLst/>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Tree>
    <p:extLst>
      <p:ext uri="{BB962C8B-B14F-4D97-AF65-F5344CB8AC3E}">
        <p14:creationId xmlns:p14="http://schemas.microsoft.com/office/powerpoint/2010/main" val="3233075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12</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334917" y="1064506"/>
            <a:ext cx="6908223" cy="5433131"/>
          </a:xfrm>
        </p:spPr>
        <p:txBody>
          <a:bodyPr>
            <a:normAutofit/>
          </a:bodyPr>
          <a:lstStyle/>
          <a:p>
            <a:pPr marL="0" indent="0">
              <a:buNone/>
            </a:pPr>
            <a:r>
              <a:rPr lang="en-US" b="1" dirty="0">
                <a:solidFill>
                  <a:srgbClr val="FFFF00"/>
                </a:solidFill>
              </a:rPr>
              <a:t>Designing a program</a:t>
            </a:r>
            <a:endParaRPr lang="en-US" dirty="0"/>
          </a:p>
          <a:p>
            <a:pPr marL="0" lvl="1" indent="0">
              <a:spcBef>
                <a:spcPts val="1500"/>
              </a:spcBef>
              <a:buNone/>
            </a:pPr>
            <a:endParaRPr lang="en-US" altLang="en-US" sz="2400" dirty="0">
              <a:latin typeface="+mn-lt"/>
            </a:endParaRPr>
          </a:p>
          <a:p>
            <a:endParaRPr lang="en-CA" dirty="0">
              <a:effectLst/>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grpSp>
        <p:nvGrpSpPr>
          <p:cNvPr id="5" name="Group 4">
            <a:extLst>
              <a:ext uri="{FF2B5EF4-FFF2-40B4-BE49-F238E27FC236}">
                <a16:creationId xmlns:a16="http://schemas.microsoft.com/office/drawing/2014/main" id="{C4611925-52FC-2396-04D5-5CF3E6F9526C}"/>
              </a:ext>
            </a:extLst>
          </p:cNvPr>
          <p:cNvGrpSpPr/>
          <p:nvPr/>
        </p:nvGrpSpPr>
        <p:grpSpPr>
          <a:xfrm>
            <a:off x="4702017" y="1215017"/>
            <a:ext cx="6550183" cy="4939555"/>
            <a:chOff x="457199" y="1313329"/>
            <a:chExt cx="6809573" cy="5135163"/>
          </a:xfrm>
        </p:grpSpPr>
        <p:pic>
          <p:nvPicPr>
            <p:cNvPr id="6" name="Picture 5">
              <a:extLst>
                <a:ext uri="{FF2B5EF4-FFF2-40B4-BE49-F238E27FC236}">
                  <a16:creationId xmlns:a16="http://schemas.microsoft.com/office/drawing/2014/main" id="{5E97146F-C385-E7BB-7161-AB5142CC6DAB}"/>
                </a:ext>
              </a:extLst>
            </p:cNvPr>
            <p:cNvPicPr>
              <a:picLocks noChangeAspect="1"/>
            </p:cNvPicPr>
            <p:nvPr/>
          </p:nvPicPr>
          <p:blipFill>
            <a:blip r:embed="rId2"/>
            <a:stretch>
              <a:fillRect/>
            </a:stretch>
          </p:blipFill>
          <p:spPr>
            <a:xfrm>
              <a:off x="457199" y="1313329"/>
              <a:ext cx="5309857" cy="3742490"/>
            </a:xfrm>
            <a:prstGeom prst="rect">
              <a:avLst/>
            </a:prstGeom>
          </p:spPr>
        </p:pic>
        <p:pic>
          <p:nvPicPr>
            <p:cNvPr id="7" name="Picture 6">
              <a:extLst>
                <a:ext uri="{FF2B5EF4-FFF2-40B4-BE49-F238E27FC236}">
                  <a16:creationId xmlns:a16="http://schemas.microsoft.com/office/drawing/2014/main" id="{326D1518-6169-306A-DC88-1C973DF144CD}"/>
                </a:ext>
              </a:extLst>
            </p:cNvPr>
            <p:cNvPicPr>
              <a:picLocks noChangeAspect="1"/>
            </p:cNvPicPr>
            <p:nvPr/>
          </p:nvPicPr>
          <p:blipFill>
            <a:blip r:embed="rId3"/>
            <a:stretch>
              <a:fillRect/>
            </a:stretch>
          </p:blipFill>
          <p:spPr>
            <a:xfrm>
              <a:off x="457199" y="5055819"/>
              <a:ext cx="6809573" cy="1392673"/>
            </a:xfrm>
            <a:prstGeom prst="rect">
              <a:avLst/>
            </a:prstGeom>
          </p:spPr>
        </p:pic>
      </p:grpSp>
    </p:spTree>
    <p:extLst>
      <p:ext uri="{BB962C8B-B14F-4D97-AF65-F5344CB8AC3E}">
        <p14:creationId xmlns:p14="http://schemas.microsoft.com/office/powerpoint/2010/main" val="1847941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13</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334917" y="1064506"/>
            <a:ext cx="11446266" cy="5433131"/>
          </a:xfrm>
        </p:spPr>
        <p:txBody>
          <a:bodyPr>
            <a:normAutofit/>
          </a:bodyPr>
          <a:lstStyle/>
          <a:p>
            <a:pPr marL="0" indent="0">
              <a:buNone/>
            </a:pPr>
            <a:r>
              <a:rPr lang="en-US" b="1" dirty="0">
                <a:solidFill>
                  <a:srgbClr val="FFFF00"/>
                </a:solidFill>
              </a:rPr>
              <a:t>Designing a program</a:t>
            </a:r>
          </a:p>
          <a:p>
            <a:pPr marL="0" indent="0">
              <a:buNone/>
            </a:pPr>
            <a:endParaRPr lang="en-US" dirty="0"/>
          </a:p>
          <a:p>
            <a:r>
              <a:rPr lang="en-US" altLang="en-US" sz="2400" dirty="0">
                <a:latin typeface="+mn-lt"/>
              </a:rPr>
              <a:t>The benefit of the pseudocode is that you can plan the logic without worrying about coding details like parentheses, quotation marks, and colons. As a result, you can document the logic more quickly and experiment with multiple approaches before you decide on the best one and use it as your guide to the Python coding.</a:t>
            </a:r>
          </a:p>
          <a:p>
            <a:r>
              <a:rPr lang="en-US" altLang="en-US" sz="2400" dirty="0">
                <a:latin typeface="+mn-lt"/>
              </a:rPr>
              <a:t>In practice, you often write out your pseudocode by hand. Because you’re the only one who is going to use it, it doesn’t need to be neat or formal. Then, after you’ve coded and tested the Python code, you usually throw away the pseudocode.</a:t>
            </a:r>
          </a:p>
          <a:p>
            <a:pPr marL="0" lvl="1" indent="0">
              <a:spcBef>
                <a:spcPts val="1500"/>
              </a:spcBef>
              <a:buNone/>
            </a:pPr>
            <a:endParaRPr lang="en-US" altLang="en-US" sz="2400" dirty="0">
              <a:latin typeface="+mn-lt"/>
            </a:endParaRPr>
          </a:p>
          <a:p>
            <a:endParaRPr lang="en-CA" dirty="0">
              <a:effectLst/>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Tree>
    <p:extLst>
      <p:ext uri="{BB962C8B-B14F-4D97-AF65-F5344CB8AC3E}">
        <p14:creationId xmlns:p14="http://schemas.microsoft.com/office/powerpoint/2010/main" val="3967183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14</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334917" y="1064506"/>
            <a:ext cx="11446266" cy="5433131"/>
          </a:xfrm>
        </p:spPr>
        <p:txBody>
          <a:bodyPr>
            <a:normAutofit/>
          </a:bodyPr>
          <a:lstStyle/>
          <a:p>
            <a:pPr marL="0" indent="0">
              <a:buNone/>
            </a:pPr>
            <a:r>
              <a:rPr lang="en-US" b="1" dirty="0">
                <a:solidFill>
                  <a:srgbClr val="FFFF00"/>
                </a:solidFill>
              </a:rPr>
              <a:t>Intro to Decision Structure: </a:t>
            </a:r>
            <a:r>
              <a:rPr lang="en-US" dirty="0">
                <a:solidFill>
                  <a:srgbClr val="FFFF00"/>
                </a:solidFill>
              </a:rPr>
              <a:t>a single alternative structure</a:t>
            </a:r>
          </a:p>
          <a:p>
            <a:pPr marL="0" indent="0">
              <a:buNone/>
            </a:pPr>
            <a:endParaRPr lang="en-US" dirty="0"/>
          </a:p>
          <a:p>
            <a:pPr marL="0" indent="0" eaLnBrk="1" hangingPunct="1">
              <a:lnSpc>
                <a:spcPct val="90000"/>
              </a:lnSpc>
              <a:buFontTx/>
              <a:buNone/>
            </a:pPr>
            <a:r>
              <a:rPr lang="en-US" altLang="en-US" sz="2400" dirty="0">
                <a:latin typeface="+mn-lt"/>
              </a:rPr>
              <a:t>The if statement:</a:t>
            </a:r>
          </a:p>
          <a:p>
            <a:pPr marL="741600" lvl="1" indent="-284400"/>
            <a:r>
              <a:rPr lang="en-US" altLang="en-US" sz="2400" dirty="0">
                <a:latin typeface="+mn-lt"/>
              </a:rPr>
              <a:t>An action only occurs (pseudocode</a:t>
            </a:r>
            <a:br>
              <a:rPr lang="en-US" altLang="en-US" sz="2400" dirty="0">
                <a:latin typeface="+mn-lt"/>
              </a:rPr>
            </a:br>
            <a:r>
              <a:rPr lang="en-US" altLang="en-US" sz="2400" dirty="0">
                <a:latin typeface="+mn-lt"/>
              </a:rPr>
              <a:t>of a single If statement)</a:t>
            </a:r>
            <a:br>
              <a:rPr lang="en-US" altLang="en-US" sz="2400" dirty="0">
                <a:latin typeface="+mn-lt"/>
              </a:rPr>
            </a:br>
            <a:endParaRPr lang="en-US" altLang="en-US" sz="2400" dirty="0">
              <a:latin typeface="+mn-lt"/>
            </a:endParaRPr>
          </a:p>
          <a:p>
            <a:pPr marL="741600" lvl="1" indent="-284400"/>
            <a:endParaRPr lang="en-US" altLang="en-US" sz="2400" dirty="0">
              <a:latin typeface="+mn-lt"/>
            </a:endParaRPr>
          </a:p>
          <a:p>
            <a:pPr marL="0" lvl="1" indent="0">
              <a:spcBef>
                <a:spcPts val="1500"/>
              </a:spcBef>
              <a:buNone/>
            </a:pPr>
            <a:endParaRPr lang="en-US" altLang="en-US" sz="2400" dirty="0">
              <a:latin typeface="+mn-lt"/>
            </a:endParaRPr>
          </a:p>
          <a:p>
            <a:endParaRPr lang="en-CA" dirty="0">
              <a:effectLst/>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5" name="TextBox 4">
            <a:extLst>
              <a:ext uri="{FF2B5EF4-FFF2-40B4-BE49-F238E27FC236}">
                <a16:creationId xmlns:a16="http://schemas.microsoft.com/office/drawing/2014/main" id="{DDF9F885-0693-4314-7DAE-D8A1D04BB5DE}"/>
              </a:ext>
            </a:extLst>
          </p:cNvPr>
          <p:cNvSpPr txBox="1"/>
          <p:nvPr/>
        </p:nvSpPr>
        <p:spPr>
          <a:xfrm>
            <a:off x="997019" y="3429000"/>
            <a:ext cx="2962275" cy="1323439"/>
          </a:xfrm>
          <a:prstGeom prst="rect">
            <a:avLst/>
          </a:prstGeom>
          <a:noFill/>
        </p:spPr>
        <p:txBody>
          <a:bodyPr wrap="square" rtlCol="0">
            <a:spAutoFit/>
          </a:bodyPr>
          <a:lstStyle/>
          <a:p>
            <a:r>
              <a:rPr lang="en-US" sz="2000" dirty="0">
                <a:solidFill>
                  <a:schemeClr val="bg1"/>
                </a:solidFill>
                <a:latin typeface="Courier New" panose="02070309020205020404" pitchFamily="49" charset="0"/>
                <a:cs typeface="Courier New" panose="02070309020205020404" pitchFamily="49" charset="0"/>
              </a:rPr>
              <a:t>If </a:t>
            </a:r>
            <a:r>
              <a:rPr lang="en-US" sz="2000" i="1" dirty="0">
                <a:solidFill>
                  <a:schemeClr val="bg1"/>
                </a:solidFill>
                <a:latin typeface="Courier New" panose="02070309020205020404" pitchFamily="49" charset="0"/>
                <a:cs typeface="Courier New" panose="02070309020205020404" pitchFamily="49" charset="0"/>
              </a:rPr>
              <a:t>condition</a:t>
            </a:r>
            <a:r>
              <a:rPr lang="en-US" sz="2000" dirty="0">
                <a:solidFill>
                  <a:schemeClr val="bg1"/>
                </a:solidFill>
                <a:latin typeface="Courier New" panose="02070309020205020404" pitchFamily="49" charset="0"/>
                <a:cs typeface="Courier New" panose="02070309020205020404" pitchFamily="49" charset="0"/>
              </a:rPr>
              <a:t> Then</a:t>
            </a:r>
          </a:p>
          <a:p>
            <a:r>
              <a:rPr lang="en-US" sz="2000" dirty="0">
                <a:solidFill>
                  <a:schemeClr val="bg1"/>
                </a:solidFill>
                <a:latin typeface="Courier New" panose="02070309020205020404" pitchFamily="49" charset="0"/>
                <a:cs typeface="Courier New" panose="02070309020205020404" pitchFamily="49" charset="0"/>
              </a:rPr>
              <a:t>    </a:t>
            </a:r>
            <a:r>
              <a:rPr lang="en-US" sz="2000" i="1" dirty="0">
                <a:solidFill>
                  <a:schemeClr val="bg1"/>
                </a:solidFill>
                <a:latin typeface="Courier New" panose="02070309020205020404" pitchFamily="49" charset="0"/>
                <a:cs typeface="Courier New" panose="02070309020205020404" pitchFamily="49" charset="0"/>
              </a:rPr>
              <a:t>statement</a:t>
            </a:r>
          </a:p>
          <a:p>
            <a:r>
              <a:rPr lang="en-US" sz="2000" dirty="0">
                <a:solidFill>
                  <a:schemeClr val="bg1"/>
                </a:solidFill>
                <a:latin typeface="Courier New" panose="02070309020205020404" pitchFamily="49" charset="0"/>
                <a:cs typeface="Courier New" panose="02070309020205020404" pitchFamily="49" charset="0"/>
              </a:rPr>
              <a:t>    </a:t>
            </a:r>
            <a:r>
              <a:rPr lang="en-US" sz="2000" i="1" dirty="0">
                <a:solidFill>
                  <a:schemeClr val="bg1"/>
                </a:solidFill>
                <a:latin typeface="Courier New" panose="02070309020205020404" pitchFamily="49" charset="0"/>
                <a:cs typeface="Courier New" panose="02070309020205020404" pitchFamily="49" charset="0"/>
              </a:rPr>
              <a:t>statement</a:t>
            </a:r>
          </a:p>
          <a:p>
            <a:r>
              <a:rPr lang="en-US" sz="2000" dirty="0">
                <a:solidFill>
                  <a:schemeClr val="bg1"/>
                </a:solidFill>
                <a:latin typeface="Courier New" panose="02070309020205020404" pitchFamily="49" charset="0"/>
                <a:cs typeface="Courier New" panose="02070309020205020404" pitchFamily="49" charset="0"/>
              </a:rPr>
              <a:t>End If</a:t>
            </a:r>
          </a:p>
        </p:txBody>
      </p:sp>
      <p:pic>
        <p:nvPicPr>
          <p:cNvPr id="6" name="Picture 5">
            <a:extLst>
              <a:ext uri="{FF2B5EF4-FFF2-40B4-BE49-F238E27FC236}">
                <a16:creationId xmlns:a16="http://schemas.microsoft.com/office/drawing/2014/main" id="{045B3146-7671-4C9B-9CA5-45438B1BC29F}"/>
              </a:ext>
            </a:extLst>
          </p:cNvPr>
          <p:cNvPicPr>
            <a:picLocks noChangeAspect="1"/>
          </p:cNvPicPr>
          <p:nvPr/>
        </p:nvPicPr>
        <p:blipFill>
          <a:blip r:embed="rId2"/>
          <a:stretch>
            <a:fillRect/>
          </a:stretch>
        </p:blipFill>
        <p:spPr>
          <a:xfrm>
            <a:off x="7077325" y="2480051"/>
            <a:ext cx="3514286" cy="3638095"/>
          </a:xfrm>
          <a:prstGeom prst="rect">
            <a:avLst/>
          </a:prstGeom>
        </p:spPr>
      </p:pic>
      <p:sp>
        <p:nvSpPr>
          <p:cNvPr id="7" name="Content Placeholder 9">
            <a:extLst>
              <a:ext uri="{FF2B5EF4-FFF2-40B4-BE49-F238E27FC236}">
                <a16:creationId xmlns:a16="http://schemas.microsoft.com/office/drawing/2014/main" id="{72998D3D-A5E7-33F0-DEA9-F69B98348278}"/>
              </a:ext>
            </a:extLst>
          </p:cNvPr>
          <p:cNvSpPr txBox="1">
            <a:spLocks/>
          </p:cNvSpPr>
          <p:nvPr/>
        </p:nvSpPr>
        <p:spPr>
          <a:xfrm>
            <a:off x="7051388" y="1699378"/>
            <a:ext cx="3566160" cy="919336"/>
          </a:xfrm>
          <a:prstGeom prst="rect">
            <a:avLst/>
          </a:prstGeom>
        </p:spPr>
        <p:txBody>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sz="2000" dirty="0">
                <a:solidFill>
                  <a:schemeClr val="bg1"/>
                </a:solidFill>
              </a:rPr>
              <a:t>A single alt. decision structure for an everyday task</a:t>
            </a:r>
          </a:p>
        </p:txBody>
      </p:sp>
    </p:spTree>
    <p:extLst>
      <p:ext uri="{BB962C8B-B14F-4D97-AF65-F5344CB8AC3E}">
        <p14:creationId xmlns:p14="http://schemas.microsoft.com/office/powerpoint/2010/main" val="2015742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15</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334918" y="1064506"/>
            <a:ext cx="5655065" cy="5433131"/>
          </a:xfrm>
        </p:spPr>
        <p:txBody>
          <a:bodyPr>
            <a:normAutofit/>
          </a:bodyPr>
          <a:lstStyle/>
          <a:p>
            <a:pPr marL="0" indent="0">
              <a:buNone/>
            </a:pPr>
            <a:endParaRPr lang="en-US" dirty="0"/>
          </a:p>
          <a:p>
            <a:pPr marL="0" lvl="0" indent="0" fontAlgn="base">
              <a:spcAft>
                <a:spcPct val="0"/>
              </a:spcAft>
              <a:buNone/>
            </a:pPr>
            <a:endParaRPr lang="en-US" altLang="en-US" sz="2400" dirty="0">
              <a:latin typeface="Arial (Body)"/>
              <a:ea typeface="+mn-ea"/>
            </a:endParaRPr>
          </a:p>
          <a:p>
            <a:pPr marL="0" lvl="0" indent="0" fontAlgn="base">
              <a:spcAft>
                <a:spcPct val="0"/>
              </a:spcAft>
              <a:buNone/>
            </a:pPr>
            <a:r>
              <a:rPr lang="en-US" altLang="en-US" sz="2400" dirty="0">
                <a:latin typeface="Arial (Body)"/>
                <a:ea typeface="+mn-ea"/>
              </a:rPr>
              <a:t>Relational Operators:</a:t>
            </a:r>
          </a:p>
          <a:p>
            <a:pPr marL="536575" lvl="1" indent="-285750" fontAlgn="base">
              <a:spcAft>
                <a:spcPct val="0"/>
              </a:spcAft>
            </a:pPr>
            <a:r>
              <a:rPr lang="en-US" altLang="en-US" sz="2400" dirty="0">
                <a:latin typeface="Arial (Body)"/>
              </a:rPr>
              <a:t>Determines whether a specific relationship exists between two values</a:t>
            </a:r>
          </a:p>
          <a:p>
            <a:pPr marL="536575" lvl="1" indent="-285750" fontAlgn="base">
              <a:spcAft>
                <a:spcPct val="0"/>
              </a:spcAft>
            </a:pPr>
            <a:r>
              <a:rPr lang="en-US" altLang="en-US" sz="2400" dirty="0">
                <a:latin typeface="Arial (Body)"/>
              </a:rPr>
              <a:t>Used within the condition, a Boolean expression</a:t>
            </a:r>
          </a:p>
          <a:p>
            <a:pPr marL="536575" lvl="1" indent="-285750" fontAlgn="base">
              <a:spcAft>
                <a:spcPct val="0"/>
              </a:spcAft>
            </a:pPr>
            <a:r>
              <a:rPr lang="en-US" altLang="en-US" sz="2400" dirty="0">
                <a:solidFill>
                  <a:schemeClr val="bg1"/>
                </a:solidFill>
              </a:rPr>
              <a:t>A single alt. decision structure for an everyday task</a:t>
            </a:r>
          </a:p>
          <a:p>
            <a:pPr marL="741600" lvl="1" indent="-285750" fontAlgn="base">
              <a:spcAft>
                <a:spcPct val="0"/>
              </a:spcAft>
            </a:pPr>
            <a:endParaRPr lang="en-US" altLang="en-US" sz="2400" dirty="0">
              <a:latin typeface="Arial (Body)"/>
            </a:endParaRPr>
          </a:p>
          <a:p>
            <a:pPr marL="741600" lvl="1" indent="-284400"/>
            <a:endParaRPr lang="en-US" altLang="en-US" sz="2400" dirty="0">
              <a:latin typeface="+mn-lt"/>
            </a:endParaRPr>
          </a:p>
          <a:p>
            <a:pPr marL="0" lvl="1" indent="0">
              <a:spcBef>
                <a:spcPts val="1500"/>
              </a:spcBef>
              <a:buNone/>
            </a:pPr>
            <a:endParaRPr lang="en-US" altLang="en-US" sz="2400" dirty="0">
              <a:latin typeface="+mn-lt"/>
            </a:endParaRPr>
          </a:p>
          <a:p>
            <a:endParaRPr lang="en-CA" dirty="0">
              <a:effectLst/>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12" name="TextBox 11">
            <a:extLst>
              <a:ext uri="{FF2B5EF4-FFF2-40B4-BE49-F238E27FC236}">
                <a16:creationId xmlns:a16="http://schemas.microsoft.com/office/drawing/2014/main" id="{9333E62B-5E98-0D92-AC5F-B15940002C51}"/>
              </a:ext>
            </a:extLst>
          </p:cNvPr>
          <p:cNvSpPr txBox="1"/>
          <p:nvPr/>
        </p:nvSpPr>
        <p:spPr>
          <a:xfrm>
            <a:off x="528670" y="1064506"/>
            <a:ext cx="9953799" cy="523220"/>
          </a:xfrm>
          <a:prstGeom prst="rect">
            <a:avLst/>
          </a:prstGeom>
          <a:noFill/>
        </p:spPr>
        <p:txBody>
          <a:bodyPr wrap="square">
            <a:spAutoFit/>
          </a:bodyPr>
          <a:lstStyle/>
          <a:p>
            <a:pPr marL="0" indent="0">
              <a:buNone/>
            </a:pPr>
            <a:r>
              <a:rPr lang="en-US" sz="2800" b="1" dirty="0">
                <a:solidFill>
                  <a:srgbClr val="FFFF00"/>
                </a:solidFill>
              </a:rPr>
              <a:t>Intro to Decision Structure: </a:t>
            </a:r>
            <a:r>
              <a:rPr lang="en-US" sz="2800" dirty="0">
                <a:solidFill>
                  <a:srgbClr val="FFFF00"/>
                </a:solidFill>
              </a:rPr>
              <a:t>a single alternative structure</a:t>
            </a:r>
          </a:p>
        </p:txBody>
      </p:sp>
      <p:pic>
        <p:nvPicPr>
          <p:cNvPr id="13" name="Picture 12">
            <a:extLst>
              <a:ext uri="{FF2B5EF4-FFF2-40B4-BE49-F238E27FC236}">
                <a16:creationId xmlns:a16="http://schemas.microsoft.com/office/drawing/2014/main" id="{921480E4-7CF8-683E-DC57-FABDC0CC30F9}"/>
              </a:ext>
            </a:extLst>
          </p:cNvPr>
          <p:cNvPicPr>
            <a:picLocks noChangeAspect="1"/>
          </p:cNvPicPr>
          <p:nvPr/>
        </p:nvPicPr>
        <p:blipFill>
          <a:blip r:embed="rId2"/>
          <a:stretch>
            <a:fillRect/>
          </a:stretch>
        </p:blipFill>
        <p:spPr>
          <a:xfrm>
            <a:off x="6439677" y="1869908"/>
            <a:ext cx="5417405" cy="2165370"/>
          </a:xfrm>
          <a:prstGeom prst="rect">
            <a:avLst/>
          </a:prstGeom>
        </p:spPr>
      </p:pic>
      <p:pic>
        <p:nvPicPr>
          <p:cNvPr id="14" name="Picture 13">
            <a:extLst>
              <a:ext uri="{FF2B5EF4-FFF2-40B4-BE49-F238E27FC236}">
                <a16:creationId xmlns:a16="http://schemas.microsoft.com/office/drawing/2014/main" id="{CF1C287C-596A-92E7-8CAA-E9B44DC1278D}"/>
              </a:ext>
            </a:extLst>
          </p:cNvPr>
          <p:cNvPicPr>
            <a:picLocks noChangeAspect="1"/>
          </p:cNvPicPr>
          <p:nvPr/>
        </p:nvPicPr>
        <p:blipFill>
          <a:blip r:embed="rId3"/>
          <a:stretch>
            <a:fillRect/>
          </a:stretch>
        </p:blipFill>
        <p:spPr>
          <a:xfrm>
            <a:off x="6142383" y="4317460"/>
            <a:ext cx="5905543" cy="1614499"/>
          </a:xfrm>
          <a:prstGeom prst="rect">
            <a:avLst/>
          </a:prstGeom>
        </p:spPr>
      </p:pic>
    </p:spTree>
    <p:extLst>
      <p:ext uri="{BB962C8B-B14F-4D97-AF65-F5344CB8AC3E}">
        <p14:creationId xmlns:p14="http://schemas.microsoft.com/office/powerpoint/2010/main" val="2798611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16</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348169" y="1646369"/>
            <a:ext cx="6716471" cy="3965927"/>
          </a:xfrm>
        </p:spPr>
        <p:txBody>
          <a:bodyPr>
            <a:normAutofit/>
          </a:bodyPr>
          <a:lstStyle/>
          <a:p>
            <a:pPr marL="0" lvl="0" indent="0" fontAlgn="base">
              <a:spcAft>
                <a:spcPct val="0"/>
              </a:spcAft>
              <a:buNone/>
            </a:pPr>
            <a:r>
              <a:rPr lang="en-US" altLang="en-US" sz="2400" dirty="0">
                <a:latin typeface="Arial (Body)"/>
                <a:ea typeface="+mn-ea"/>
              </a:rPr>
              <a:t>If then else statement</a:t>
            </a:r>
          </a:p>
          <a:p>
            <a:pPr marL="741600" lvl="1" indent="-284400" fontAlgn="base">
              <a:spcAft>
                <a:spcPct val="0"/>
              </a:spcAft>
              <a:buFontTx/>
              <a:buChar char="–"/>
            </a:pPr>
            <a:r>
              <a:rPr lang="en-US" altLang="en-US" sz="2400" dirty="0">
                <a:latin typeface="Arial (Body)"/>
              </a:rPr>
              <a:t>Executes one group of statements if it’s Boolean expression is true, or another group if its Boolean expression is false</a:t>
            </a:r>
          </a:p>
          <a:p>
            <a:pPr marL="0" lvl="1" indent="0">
              <a:spcBef>
                <a:spcPts val="1500"/>
              </a:spcBef>
              <a:buNone/>
            </a:pPr>
            <a:endParaRPr lang="en-US" altLang="en-US" sz="2400" dirty="0">
              <a:latin typeface="+mn-lt"/>
            </a:endParaRPr>
          </a:p>
          <a:p>
            <a:endParaRPr lang="en-CA" dirty="0">
              <a:effectLst/>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7" name="Content Placeholder 9">
            <a:extLst>
              <a:ext uri="{FF2B5EF4-FFF2-40B4-BE49-F238E27FC236}">
                <a16:creationId xmlns:a16="http://schemas.microsoft.com/office/drawing/2014/main" id="{72998D3D-A5E7-33F0-DEA9-F69B98348278}"/>
              </a:ext>
            </a:extLst>
          </p:cNvPr>
          <p:cNvSpPr txBox="1">
            <a:spLocks/>
          </p:cNvSpPr>
          <p:nvPr/>
        </p:nvSpPr>
        <p:spPr>
          <a:xfrm>
            <a:off x="7064640" y="2910188"/>
            <a:ext cx="4499114" cy="719144"/>
          </a:xfrm>
          <a:prstGeom prst="rect">
            <a:avLst/>
          </a:prstGeom>
        </p:spPr>
        <p:txBody>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sz="2000" kern="1200" dirty="0">
                <a:solidFill>
                  <a:schemeClr val="bg1"/>
                </a:solidFill>
                <a:latin typeface="Arial (Body)"/>
                <a:cs typeface="Arial" panose="020B0604020202020204" pitchFamily="34" charset="0"/>
              </a:rPr>
              <a:t>A dual alternative decision structure</a:t>
            </a:r>
            <a:endParaRPr lang="en-US" altLang="en-US" sz="2000" dirty="0">
              <a:solidFill>
                <a:schemeClr val="bg1"/>
              </a:solidFill>
            </a:endParaRPr>
          </a:p>
        </p:txBody>
      </p:sp>
      <p:sp>
        <p:nvSpPr>
          <p:cNvPr id="6" name="TextBox 5">
            <a:extLst>
              <a:ext uri="{FF2B5EF4-FFF2-40B4-BE49-F238E27FC236}">
                <a16:creationId xmlns:a16="http://schemas.microsoft.com/office/drawing/2014/main" id="{CCFBC479-EB9D-BC13-393D-A0DF6E97ADD0}"/>
              </a:ext>
            </a:extLst>
          </p:cNvPr>
          <p:cNvSpPr txBox="1"/>
          <p:nvPr/>
        </p:nvSpPr>
        <p:spPr>
          <a:xfrm>
            <a:off x="516835" y="1010269"/>
            <a:ext cx="10084904" cy="523220"/>
          </a:xfrm>
          <a:prstGeom prst="rect">
            <a:avLst/>
          </a:prstGeom>
          <a:noFill/>
        </p:spPr>
        <p:txBody>
          <a:bodyPr wrap="square">
            <a:spAutoFit/>
          </a:bodyPr>
          <a:lstStyle/>
          <a:p>
            <a:pPr marL="0" indent="0">
              <a:buNone/>
            </a:pPr>
            <a:r>
              <a:rPr lang="en-US" sz="2800" b="1" dirty="0">
                <a:solidFill>
                  <a:srgbClr val="FFFF00"/>
                </a:solidFill>
              </a:rPr>
              <a:t>Intro to Decision Structure: </a:t>
            </a:r>
            <a:r>
              <a:rPr lang="en-US" sz="2800" dirty="0">
                <a:solidFill>
                  <a:srgbClr val="FFFF00"/>
                </a:solidFill>
              </a:rPr>
              <a:t>dual alternative structure</a:t>
            </a:r>
          </a:p>
        </p:txBody>
      </p:sp>
      <p:pic>
        <p:nvPicPr>
          <p:cNvPr id="11" name="Picture 10">
            <a:extLst>
              <a:ext uri="{FF2B5EF4-FFF2-40B4-BE49-F238E27FC236}">
                <a16:creationId xmlns:a16="http://schemas.microsoft.com/office/drawing/2014/main" id="{067DA019-B348-55AA-6162-5A7AA5353997}"/>
              </a:ext>
            </a:extLst>
          </p:cNvPr>
          <p:cNvPicPr>
            <a:picLocks noChangeAspect="1"/>
          </p:cNvPicPr>
          <p:nvPr/>
        </p:nvPicPr>
        <p:blipFill>
          <a:blip r:embed="rId2"/>
          <a:stretch>
            <a:fillRect/>
          </a:stretch>
        </p:blipFill>
        <p:spPr>
          <a:xfrm>
            <a:off x="6701854" y="3375050"/>
            <a:ext cx="5128723" cy="2636026"/>
          </a:xfrm>
          <a:prstGeom prst="rect">
            <a:avLst/>
          </a:prstGeom>
        </p:spPr>
      </p:pic>
    </p:spTree>
    <p:extLst>
      <p:ext uri="{BB962C8B-B14F-4D97-AF65-F5344CB8AC3E}">
        <p14:creationId xmlns:p14="http://schemas.microsoft.com/office/powerpoint/2010/main" val="7600861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17</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967410" y="1533489"/>
            <a:ext cx="2988364" cy="3020053"/>
          </a:xfrm>
        </p:spPr>
        <p:txBody>
          <a:bodyPr>
            <a:normAutofit/>
          </a:bodyPr>
          <a:lstStyle/>
          <a:p>
            <a:pPr marL="0" indent="0">
              <a:buNone/>
            </a:pPr>
            <a:r>
              <a:rPr lang="en-US" sz="2000" dirty="0">
                <a:latin typeface="Courier New" panose="02070309020205020404" pitchFamily="49" charset="0"/>
                <a:cs typeface="Courier New" panose="02070309020205020404" pitchFamily="49" charset="0"/>
              </a:rPr>
              <a:t>If </a:t>
            </a:r>
            <a:r>
              <a:rPr lang="en-US" sz="2000" i="1" dirty="0">
                <a:latin typeface="Courier New" panose="02070309020205020404" pitchFamily="49" charset="0"/>
                <a:cs typeface="Courier New" panose="02070309020205020404" pitchFamily="49" charset="0"/>
              </a:rPr>
              <a:t>condition</a:t>
            </a:r>
            <a:r>
              <a:rPr lang="en-US" sz="2000" dirty="0">
                <a:latin typeface="Courier New" panose="02070309020205020404" pitchFamily="49" charset="0"/>
                <a:cs typeface="Courier New" panose="02070309020205020404" pitchFamily="49" charset="0"/>
              </a:rPr>
              <a:t> Then</a:t>
            </a:r>
          </a:p>
          <a:p>
            <a:pPr marL="0" indent="0">
              <a:buNone/>
            </a:pPr>
            <a:r>
              <a:rPr lang="en-US" sz="2000" dirty="0">
                <a:latin typeface="Courier New" panose="02070309020205020404" pitchFamily="49" charset="0"/>
                <a:cs typeface="Courier New" panose="02070309020205020404" pitchFamily="49" charset="0"/>
              </a:rPr>
              <a:t>    </a:t>
            </a:r>
            <a:r>
              <a:rPr lang="en-US" sz="2000" i="1" dirty="0">
                <a:latin typeface="Courier New" panose="02070309020205020404" pitchFamily="49" charset="0"/>
                <a:cs typeface="Courier New" panose="02070309020205020404" pitchFamily="49" charset="0"/>
              </a:rPr>
              <a:t>statement</a:t>
            </a:r>
          </a:p>
          <a:p>
            <a:pPr marL="0" indent="0">
              <a:buNone/>
            </a:pPr>
            <a:r>
              <a:rPr lang="en-US" sz="2000" dirty="0">
                <a:latin typeface="Courier New" panose="02070309020205020404" pitchFamily="49" charset="0"/>
                <a:cs typeface="Courier New" panose="02070309020205020404" pitchFamily="49" charset="0"/>
              </a:rPr>
              <a:t>    </a:t>
            </a:r>
            <a:r>
              <a:rPr lang="en-US" sz="2000" i="1" dirty="0">
                <a:latin typeface="Courier New" panose="02070309020205020404" pitchFamily="49" charset="0"/>
                <a:cs typeface="Courier New" panose="02070309020205020404" pitchFamily="49" charset="0"/>
              </a:rPr>
              <a:t>statement</a:t>
            </a:r>
          </a:p>
          <a:p>
            <a:pPr marL="0" indent="0">
              <a:buNone/>
            </a:pPr>
            <a:r>
              <a:rPr lang="en-US" sz="2000" dirty="0">
                <a:latin typeface="Courier New" panose="02070309020205020404" pitchFamily="49" charset="0"/>
                <a:cs typeface="Courier New" panose="02070309020205020404" pitchFamily="49" charset="0"/>
              </a:rPr>
              <a:t>Else</a:t>
            </a:r>
          </a:p>
          <a:p>
            <a:pPr marL="0" indent="0">
              <a:buNone/>
            </a:pPr>
            <a:r>
              <a:rPr lang="en-US" sz="2000" dirty="0">
                <a:latin typeface="Courier New" panose="02070309020205020404" pitchFamily="49" charset="0"/>
                <a:cs typeface="Courier New" panose="02070309020205020404" pitchFamily="49" charset="0"/>
              </a:rPr>
              <a:t>    </a:t>
            </a:r>
            <a:r>
              <a:rPr lang="en-US" sz="2000" i="1" dirty="0">
                <a:latin typeface="Courier New" panose="02070309020205020404" pitchFamily="49" charset="0"/>
                <a:cs typeface="Courier New" panose="02070309020205020404" pitchFamily="49" charset="0"/>
              </a:rPr>
              <a:t>statement</a:t>
            </a:r>
          </a:p>
          <a:p>
            <a:pPr marL="0" indent="0">
              <a:buNone/>
            </a:pPr>
            <a:r>
              <a:rPr lang="en-US" sz="2000" dirty="0">
                <a:latin typeface="Courier New" panose="02070309020205020404" pitchFamily="49" charset="0"/>
                <a:cs typeface="Courier New" panose="02070309020205020404" pitchFamily="49" charset="0"/>
              </a:rPr>
              <a:t>    </a:t>
            </a:r>
            <a:r>
              <a:rPr lang="en-US" sz="2000" i="1" dirty="0">
                <a:latin typeface="Courier New" panose="02070309020205020404" pitchFamily="49" charset="0"/>
                <a:cs typeface="Courier New" panose="02070309020205020404" pitchFamily="49" charset="0"/>
              </a:rPr>
              <a:t>statement</a:t>
            </a:r>
          </a:p>
          <a:p>
            <a:pPr marL="0" indent="0">
              <a:buNone/>
            </a:pPr>
            <a:r>
              <a:rPr lang="en-US" sz="2000" dirty="0">
                <a:latin typeface="Courier New" panose="02070309020205020404" pitchFamily="49" charset="0"/>
                <a:cs typeface="Courier New" panose="02070309020205020404" pitchFamily="49" charset="0"/>
              </a:rPr>
              <a:t>End If</a:t>
            </a:r>
          </a:p>
          <a:p>
            <a:pPr marL="0" lvl="1" indent="0">
              <a:spcBef>
                <a:spcPts val="1500"/>
              </a:spcBef>
              <a:buNone/>
            </a:pPr>
            <a:endParaRPr lang="en-US" altLang="en-US" sz="2400" dirty="0">
              <a:latin typeface="+mn-lt"/>
            </a:endParaRPr>
          </a:p>
          <a:p>
            <a:endParaRPr lang="en-CA" dirty="0">
              <a:effectLst/>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6" name="TextBox 5">
            <a:extLst>
              <a:ext uri="{FF2B5EF4-FFF2-40B4-BE49-F238E27FC236}">
                <a16:creationId xmlns:a16="http://schemas.microsoft.com/office/drawing/2014/main" id="{CCFBC479-EB9D-BC13-393D-A0DF6E97ADD0}"/>
              </a:ext>
            </a:extLst>
          </p:cNvPr>
          <p:cNvSpPr txBox="1"/>
          <p:nvPr/>
        </p:nvSpPr>
        <p:spPr>
          <a:xfrm>
            <a:off x="516835" y="1010269"/>
            <a:ext cx="10084904" cy="523220"/>
          </a:xfrm>
          <a:prstGeom prst="rect">
            <a:avLst/>
          </a:prstGeom>
          <a:noFill/>
        </p:spPr>
        <p:txBody>
          <a:bodyPr wrap="square">
            <a:spAutoFit/>
          </a:bodyPr>
          <a:lstStyle/>
          <a:p>
            <a:pPr marL="0" indent="0">
              <a:buNone/>
            </a:pPr>
            <a:r>
              <a:rPr lang="en-US" sz="2800" b="1" dirty="0">
                <a:solidFill>
                  <a:srgbClr val="FFFF00"/>
                </a:solidFill>
              </a:rPr>
              <a:t>Intro to Decision Structure: </a:t>
            </a:r>
            <a:r>
              <a:rPr lang="en-US" sz="2800" dirty="0">
                <a:solidFill>
                  <a:srgbClr val="FFFF00"/>
                </a:solidFill>
              </a:rPr>
              <a:t>dual alternative structure</a:t>
            </a:r>
          </a:p>
        </p:txBody>
      </p:sp>
      <p:sp>
        <p:nvSpPr>
          <p:cNvPr id="8" name="TextBox 7">
            <a:extLst>
              <a:ext uri="{FF2B5EF4-FFF2-40B4-BE49-F238E27FC236}">
                <a16:creationId xmlns:a16="http://schemas.microsoft.com/office/drawing/2014/main" id="{6377B6B6-0645-858C-17D5-1870F4421CDF}"/>
              </a:ext>
            </a:extLst>
          </p:cNvPr>
          <p:cNvSpPr txBox="1"/>
          <p:nvPr/>
        </p:nvSpPr>
        <p:spPr>
          <a:xfrm>
            <a:off x="6483627" y="1509554"/>
            <a:ext cx="4971773" cy="2308324"/>
          </a:xfrm>
          <a:prstGeom prst="rect">
            <a:avLst/>
          </a:prstGeom>
          <a:noFill/>
        </p:spPr>
        <p:txBody>
          <a:bodyPr wrap="square">
            <a:spAutoFit/>
          </a:bodyPr>
          <a:lstStyle/>
          <a:p>
            <a:r>
              <a:rPr lang="en-US" sz="2000" dirty="0">
                <a:solidFill>
                  <a:schemeClr val="bg1"/>
                </a:solidFill>
                <a:latin typeface="Courier New" panose="02070309020205020404" pitchFamily="49" charset="0"/>
                <a:cs typeface="Courier New" panose="02070309020205020404" pitchFamily="49" charset="0"/>
              </a:rPr>
              <a:t>If temperature &lt; 40 Then</a:t>
            </a:r>
          </a:p>
          <a:p>
            <a:r>
              <a:rPr lang="en-US" sz="2000" dirty="0">
                <a:solidFill>
                  <a:schemeClr val="bg1"/>
                </a:solidFill>
                <a:latin typeface="Courier New" panose="02070309020205020404" pitchFamily="49" charset="0"/>
                <a:cs typeface="Courier New" panose="02070309020205020404" pitchFamily="49" charset="0"/>
              </a:rPr>
              <a:t>    Display "A little cold"</a:t>
            </a:r>
          </a:p>
          <a:p>
            <a:r>
              <a:rPr lang="en-US" sz="2000" dirty="0">
                <a:solidFill>
                  <a:schemeClr val="bg1"/>
                </a:solidFill>
                <a:latin typeface="Courier New" panose="02070309020205020404" pitchFamily="49" charset="0"/>
                <a:cs typeface="Courier New" panose="02070309020205020404" pitchFamily="49" charset="0"/>
              </a:rPr>
              <a:t>    Display "Get a coat!"</a:t>
            </a:r>
          </a:p>
          <a:p>
            <a:r>
              <a:rPr lang="en-US" sz="2000" dirty="0">
                <a:solidFill>
                  <a:schemeClr val="bg1"/>
                </a:solidFill>
                <a:latin typeface="Courier New" panose="02070309020205020404" pitchFamily="49" charset="0"/>
                <a:cs typeface="Courier New" panose="02070309020205020404" pitchFamily="49" charset="0"/>
              </a:rPr>
              <a:t>Else</a:t>
            </a:r>
          </a:p>
          <a:p>
            <a:r>
              <a:rPr lang="en-US" sz="2000" dirty="0">
                <a:solidFill>
                  <a:schemeClr val="bg1"/>
                </a:solidFill>
                <a:latin typeface="Courier New" panose="02070309020205020404" pitchFamily="49" charset="0"/>
                <a:cs typeface="Courier New" panose="02070309020205020404" pitchFamily="49" charset="0"/>
              </a:rPr>
              <a:t>    Display "Nice weather"</a:t>
            </a:r>
          </a:p>
          <a:p>
            <a:r>
              <a:rPr lang="en-US" sz="2000" dirty="0">
                <a:solidFill>
                  <a:schemeClr val="bg1"/>
                </a:solidFill>
                <a:latin typeface="Courier New" panose="02070309020205020404" pitchFamily="49" charset="0"/>
                <a:cs typeface="Courier New" panose="02070309020205020404" pitchFamily="49" charset="0"/>
              </a:rPr>
              <a:t>    Display "And sunny!"</a:t>
            </a:r>
          </a:p>
          <a:p>
            <a:r>
              <a:rPr lang="en-US" sz="2400" dirty="0">
                <a:solidFill>
                  <a:schemeClr val="bg1"/>
                </a:solidFill>
                <a:latin typeface="Courier New" panose="02070309020205020404" pitchFamily="49" charset="0"/>
                <a:cs typeface="Courier New" panose="02070309020205020404" pitchFamily="49" charset="0"/>
              </a:rPr>
              <a:t>End If</a:t>
            </a:r>
          </a:p>
        </p:txBody>
      </p:sp>
      <p:sp>
        <p:nvSpPr>
          <p:cNvPr id="9" name="TextBox 8">
            <a:extLst>
              <a:ext uri="{FF2B5EF4-FFF2-40B4-BE49-F238E27FC236}">
                <a16:creationId xmlns:a16="http://schemas.microsoft.com/office/drawing/2014/main" id="{C9423D87-D074-2651-DE78-52C9895A5907}"/>
              </a:ext>
            </a:extLst>
          </p:cNvPr>
          <p:cNvSpPr txBox="1"/>
          <p:nvPr/>
        </p:nvSpPr>
        <p:spPr>
          <a:xfrm>
            <a:off x="3587223" y="3758244"/>
            <a:ext cx="8210525" cy="2554545"/>
          </a:xfrm>
          <a:prstGeom prst="rect">
            <a:avLst/>
          </a:prstGeom>
          <a:noFill/>
          <a:ln>
            <a:solidFill>
              <a:schemeClr val="accent1"/>
            </a:solidFill>
          </a:ln>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The If statement checks for the temperature if it’s less than 40. If it evaluates the condition to Ture, then two Display statements are executed:</a:t>
            </a:r>
          </a:p>
          <a:p>
            <a:r>
              <a:rPr lang="en-US" sz="1600" dirty="0">
                <a:solidFill>
                  <a:schemeClr val="bg1"/>
                </a:solidFill>
                <a:latin typeface="Courier New" panose="02070309020205020404" pitchFamily="49" charset="0"/>
                <a:cs typeface="Courier New" panose="02070309020205020404" pitchFamily="49" charset="0"/>
              </a:rPr>
              <a:t>Display "A little cold"</a:t>
            </a:r>
          </a:p>
          <a:p>
            <a:r>
              <a:rPr lang="en-US" sz="1600" dirty="0">
                <a:solidFill>
                  <a:schemeClr val="bg1"/>
                </a:solidFill>
                <a:latin typeface="Courier New" panose="02070309020205020404" pitchFamily="49" charset="0"/>
                <a:cs typeface="Courier New" panose="02070309020205020404" pitchFamily="49" charset="0"/>
              </a:rPr>
              <a:t>Display "Get a coat!"</a:t>
            </a:r>
          </a:p>
          <a:p>
            <a:endParaRPr lang="en-US" sz="1600" dirty="0">
              <a:solidFill>
                <a:schemeClr val="bg1"/>
              </a:solidFill>
              <a:latin typeface="Courier New" panose="02070309020205020404" pitchFamily="49" charset="0"/>
              <a:cs typeface="Courier New" panose="02070309020205020404" pitchFamily="49" charset="0"/>
            </a:endParaRPr>
          </a:p>
          <a:p>
            <a:r>
              <a:rPr lang="en-US" sz="1600" dirty="0">
                <a:solidFill>
                  <a:schemeClr val="bg1"/>
                </a:solidFill>
                <a:latin typeface="Courier New" panose="02070309020205020404" pitchFamily="49" charset="0"/>
                <a:cs typeface="Courier New" panose="02070309020205020404" pitchFamily="49" charset="0"/>
              </a:rPr>
              <a:t>However, if it evaluates the condition to False the Else clause is executed and the two Display statements are executed:</a:t>
            </a:r>
          </a:p>
          <a:p>
            <a:r>
              <a:rPr lang="en-US" sz="1600" dirty="0">
                <a:solidFill>
                  <a:schemeClr val="bg1"/>
                </a:solidFill>
                <a:latin typeface="Courier New" panose="02070309020205020404" pitchFamily="49" charset="0"/>
                <a:cs typeface="Courier New" panose="02070309020205020404" pitchFamily="49" charset="0"/>
              </a:rPr>
              <a:t>Display "Nice weather"</a:t>
            </a:r>
          </a:p>
          <a:p>
            <a:r>
              <a:rPr lang="en-US" sz="1600" dirty="0">
                <a:solidFill>
                  <a:schemeClr val="bg1"/>
                </a:solidFill>
                <a:latin typeface="Courier New" panose="02070309020205020404" pitchFamily="49" charset="0"/>
                <a:cs typeface="Courier New" panose="02070309020205020404" pitchFamily="49" charset="0"/>
              </a:rPr>
              <a:t>Display "And sunny!"</a:t>
            </a:r>
            <a:endParaRPr lang="en-US" sz="2000" dirty="0">
              <a:solidFill>
                <a:schemeClr val="bg1"/>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55158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18</a:t>
            </a:fld>
            <a:endParaRPr lang="en-US" noProof="0"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6" name="TextBox 5">
            <a:extLst>
              <a:ext uri="{FF2B5EF4-FFF2-40B4-BE49-F238E27FC236}">
                <a16:creationId xmlns:a16="http://schemas.microsoft.com/office/drawing/2014/main" id="{CCFBC479-EB9D-BC13-393D-A0DF6E97ADD0}"/>
              </a:ext>
            </a:extLst>
          </p:cNvPr>
          <p:cNvSpPr txBox="1"/>
          <p:nvPr/>
        </p:nvSpPr>
        <p:spPr>
          <a:xfrm>
            <a:off x="516835" y="1010269"/>
            <a:ext cx="10084904" cy="523220"/>
          </a:xfrm>
          <a:prstGeom prst="rect">
            <a:avLst/>
          </a:prstGeom>
          <a:noFill/>
        </p:spPr>
        <p:txBody>
          <a:bodyPr wrap="square">
            <a:spAutoFit/>
          </a:bodyPr>
          <a:lstStyle/>
          <a:p>
            <a:pPr marL="0" indent="0">
              <a:buNone/>
            </a:pPr>
            <a:r>
              <a:rPr lang="en-US" sz="2800" b="1" dirty="0">
                <a:solidFill>
                  <a:srgbClr val="FFFF00"/>
                </a:solidFill>
              </a:rPr>
              <a:t>Intro to Decision Structure: </a:t>
            </a:r>
            <a:r>
              <a:rPr lang="en-US" sz="2800" dirty="0">
                <a:solidFill>
                  <a:srgbClr val="FFFF00"/>
                </a:solidFill>
              </a:rPr>
              <a:t>dual alternative structure</a:t>
            </a:r>
          </a:p>
        </p:txBody>
      </p:sp>
      <p:grpSp>
        <p:nvGrpSpPr>
          <p:cNvPr id="11" name="Group 10">
            <a:extLst>
              <a:ext uri="{FF2B5EF4-FFF2-40B4-BE49-F238E27FC236}">
                <a16:creationId xmlns:a16="http://schemas.microsoft.com/office/drawing/2014/main" id="{9A83CA17-C640-94BD-9369-D0CE74369048}"/>
              </a:ext>
            </a:extLst>
          </p:cNvPr>
          <p:cNvGrpSpPr/>
          <p:nvPr/>
        </p:nvGrpSpPr>
        <p:grpSpPr>
          <a:xfrm>
            <a:off x="6724559" y="1642185"/>
            <a:ext cx="5352728" cy="4573500"/>
            <a:chOff x="276547" y="177663"/>
            <a:chExt cx="6161905" cy="5742857"/>
          </a:xfrm>
        </p:grpSpPr>
        <p:pic>
          <p:nvPicPr>
            <p:cNvPr id="12" name="Picture 11">
              <a:extLst>
                <a:ext uri="{FF2B5EF4-FFF2-40B4-BE49-F238E27FC236}">
                  <a16:creationId xmlns:a16="http://schemas.microsoft.com/office/drawing/2014/main" id="{9E1FBD93-6CE2-C7C8-F832-51E8FB3719FB}"/>
                </a:ext>
              </a:extLst>
            </p:cNvPr>
            <p:cNvPicPr>
              <a:picLocks noChangeAspect="1"/>
            </p:cNvPicPr>
            <p:nvPr/>
          </p:nvPicPr>
          <p:blipFill>
            <a:blip r:embed="rId2"/>
            <a:stretch>
              <a:fillRect/>
            </a:stretch>
          </p:blipFill>
          <p:spPr>
            <a:xfrm>
              <a:off x="276547" y="177663"/>
              <a:ext cx="5161905" cy="3438095"/>
            </a:xfrm>
            <a:prstGeom prst="rect">
              <a:avLst/>
            </a:prstGeom>
          </p:spPr>
        </p:pic>
        <p:pic>
          <p:nvPicPr>
            <p:cNvPr id="13" name="Picture 12">
              <a:extLst>
                <a:ext uri="{FF2B5EF4-FFF2-40B4-BE49-F238E27FC236}">
                  <a16:creationId xmlns:a16="http://schemas.microsoft.com/office/drawing/2014/main" id="{1970DDB1-C2AF-A634-27E8-9EE0F8AD24FA}"/>
                </a:ext>
              </a:extLst>
            </p:cNvPr>
            <p:cNvPicPr>
              <a:picLocks noChangeAspect="1"/>
            </p:cNvPicPr>
            <p:nvPr/>
          </p:nvPicPr>
          <p:blipFill>
            <a:blip r:embed="rId3"/>
            <a:stretch>
              <a:fillRect/>
            </a:stretch>
          </p:blipFill>
          <p:spPr>
            <a:xfrm>
              <a:off x="276547" y="3615758"/>
              <a:ext cx="6161905" cy="2304762"/>
            </a:xfrm>
            <a:prstGeom prst="rect">
              <a:avLst/>
            </a:prstGeom>
          </p:spPr>
        </p:pic>
      </p:grpSp>
      <p:sp>
        <p:nvSpPr>
          <p:cNvPr id="14" name="Content Placeholder 2">
            <a:extLst>
              <a:ext uri="{FF2B5EF4-FFF2-40B4-BE49-F238E27FC236}">
                <a16:creationId xmlns:a16="http://schemas.microsoft.com/office/drawing/2014/main" id="{A21E621E-B0F9-2639-6E7E-35977B8EA6E3}"/>
              </a:ext>
            </a:extLst>
          </p:cNvPr>
          <p:cNvSpPr txBox="1">
            <a:spLocks/>
          </p:cNvSpPr>
          <p:nvPr/>
        </p:nvSpPr>
        <p:spPr>
          <a:xfrm>
            <a:off x="1368084" y="5698651"/>
            <a:ext cx="5157693" cy="517034"/>
          </a:xfrm>
          <a:prstGeom prst="rect">
            <a:avLst/>
          </a:prstGeom>
        </p:spPr>
        <p:txBody>
          <a:bodyPr wrap="square" lIns="91425" tIns="91425" rIns="91425" bIns="91425">
            <a:sp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Aft>
                <a:spcPct val="0"/>
              </a:spcAft>
              <a:buFont typeface="Arial" panose="020B0604020202020204" pitchFamily="34" charset="0"/>
              <a:buNone/>
            </a:pPr>
            <a:r>
              <a:rPr lang="en-US" altLang="en-US" sz="2400" dirty="0">
                <a:latin typeface="Arial (Body)"/>
              </a:rPr>
              <a:t>Pseudocode to compare two strings</a:t>
            </a:r>
          </a:p>
        </p:txBody>
      </p:sp>
      <p:sp>
        <p:nvSpPr>
          <p:cNvPr id="16" name="TextBox 15">
            <a:extLst>
              <a:ext uri="{FF2B5EF4-FFF2-40B4-BE49-F238E27FC236}">
                <a16:creationId xmlns:a16="http://schemas.microsoft.com/office/drawing/2014/main" id="{0994FB53-4C4B-2200-CC03-61622792CDFA}"/>
              </a:ext>
            </a:extLst>
          </p:cNvPr>
          <p:cNvSpPr txBox="1"/>
          <p:nvPr/>
        </p:nvSpPr>
        <p:spPr>
          <a:xfrm>
            <a:off x="516835" y="1642185"/>
            <a:ext cx="6096000" cy="3600986"/>
          </a:xfrm>
          <a:prstGeom prst="rect">
            <a:avLst/>
          </a:prstGeom>
          <a:noFill/>
        </p:spPr>
        <p:txBody>
          <a:bodyPr wrap="square">
            <a:spAutoFit/>
          </a:bodyPr>
          <a:lstStyle/>
          <a:p>
            <a:pPr algn="l"/>
            <a:r>
              <a:rPr lang="en-US" sz="2400" b="1" i="0" u="none" strike="noStrike" baseline="0" dirty="0">
                <a:solidFill>
                  <a:schemeClr val="bg1"/>
                </a:solidFill>
              </a:rPr>
              <a:t>Indentation in the if-else Statement</a:t>
            </a:r>
          </a:p>
          <a:p>
            <a:pPr algn="l"/>
            <a:endParaRPr lang="en-US" sz="2400" b="1" i="0" u="none" strike="noStrike" baseline="0" dirty="0">
              <a:solidFill>
                <a:schemeClr val="bg1"/>
              </a:solidFill>
            </a:endParaRPr>
          </a:p>
          <a:p>
            <a:pPr algn="l"/>
            <a:r>
              <a:rPr lang="en-US" sz="2000" b="0" i="0" u="none" strike="noStrike" baseline="0" dirty="0">
                <a:solidFill>
                  <a:schemeClr val="bg1"/>
                </a:solidFill>
              </a:rPr>
              <a:t>When you write an statement, follow these guidelines for </a:t>
            </a:r>
            <a:r>
              <a:rPr lang="en-CA" sz="2000" b="0" i="0" u="none" strike="noStrike" baseline="0" dirty="0">
                <a:solidFill>
                  <a:schemeClr val="bg1"/>
                </a:solidFill>
              </a:rPr>
              <a:t>indentation:</a:t>
            </a:r>
          </a:p>
          <a:p>
            <a:pPr algn="l"/>
            <a:endParaRPr lang="en-CA" sz="2000" b="0" i="0" u="none" strike="noStrike" baseline="0" dirty="0">
              <a:solidFill>
                <a:schemeClr val="bg1"/>
              </a:solidFill>
            </a:endParaRPr>
          </a:p>
          <a:p>
            <a:pPr marL="342900" indent="-342900" algn="l">
              <a:buFont typeface="Arial" panose="020B0604020202020204" pitchFamily="34" charset="0"/>
              <a:buChar char="•"/>
            </a:pPr>
            <a:r>
              <a:rPr lang="en-US" sz="2000" b="0" i="0" u="none" strike="noStrike" baseline="0" dirty="0">
                <a:solidFill>
                  <a:schemeClr val="bg1"/>
                </a:solidFill>
              </a:rPr>
              <a:t>Make sure the </a:t>
            </a:r>
            <a:r>
              <a:rPr lang="en-US" sz="2000" b="0" i="1" u="none" strike="noStrike" baseline="0" dirty="0">
                <a:solidFill>
                  <a:schemeClr val="bg1"/>
                </a:solidFill>
              </a:rPr>
              <a:t>if</a:t>
            </a:r>
            <a:r>
              <a:rPr lang="en-US" sz="2000" b="0" i="0" u="none" strike="noStrike" baseline="0" dirty="0">
                <a:solidFill>
                  <a:schemeClr val="bg1"/>
                </a:solidFill>
              </a:rPr>
              <a:t> clause and the </a:t>
            </a:r>
            <a:r>
              <a:rPr lang="en-US" sz="2000" b="0" i="1" u="none" strike="noStrike" baseline="0" dirty="0">
                <a:solidFill>
                  <a:schemeClr val="bg1"/>
                </a:solidFill>
              </a:rPr>
              <a:t>else</a:t>
            </a:r>
            <a:r>
              <a:rPr lang="en-US" sz="2000" b="0" i="0" u="none" strike="noStrike" baseline="0" dirty="0">
                <a:solidFill>
                  <a:schemeClr val="bg1"/>
                </a:solidFill>
              </a:rPr>
              <a:t> clause are aligned.</a:t>
            </a:r>
          </a:p>
          <a:p>
            <a:pPr marL="342900" indent="-342900" algn="l">
              <a:buFont typeface="Arial" panose="020B0604020202020204" pitchFamily="34" charset="0"/>
              <a:buChar char="•"/>
            </a:pPr>
            <a:r>
              <a:rPr lang="en-US" sz="2000" b="0" i="0" u="none" strike="noStrike" baseline="0" dirty="0">
                <a:solidFill>
                  <a:schemeClr val="bg1"/>
                </a:solidFill>
              </a:rPr>
              <a:t>The </a:t>
            </a:r>
            <a:r>
              <a:rPr lang="en-US" sz="2000" b="0" i="1" u="none" strike="noStrike" baseline="0" dirty="0">
                <a:solidFill>
                  <a:schemeClr val="bg1"/>
                </a:solidFill>
              </a:rPr>
              <a:t>if</a:t>
            </a:r>
            <a:r>
              <a:rPr lang="en-US" sz="2000" b="0" i="0" u="none" strike="noStrike" baseline="0" dirty="0">
                <a:solidFill>
                  <a:schemeClr val="bg1"/>
                </a:solidFill>
              </a:rPr>
              <a:t> clause and the </a:t>
            </a:r>
            <a:r>
              <a:rPr lang="en-US" sz="2000" b="0" i="1" u="none" strike="noStrike" baseline="0" dirty="0">
                <a:solidFill>
                  <a:schemeClr val="bg1"/>
                </a:solidFill>
              </a:rPr>
              <a:t>else</a:t>
            </a:r>
            <a:r>
              <a:rPr lang="en-US" sz="2000" b="0" i="0" u="none" strike="noStrike" baseline="0" dirty="0">
                <a:solidFill>
                  <a:schemeClr val="bg1"/>
                </a:solidFill>
              </a:rPr>
              <a:t> clause are each followed by a block of statements.</a:t>
            </a:r>
          </a:p>
          <a:p>
            <a:pPr marL="342900" indent="-342900" algn="l">
              <a:buFont typeface="Arial" panose="020B0604020202020204" pitchFamily="34" charset="0"/>
              <a:buChar char="•"/>
            </a:pPr>
            <a:r>
              <a:rPr lang="en-US" sz="2000" b="0" i="0" u="none" strike="noStrike" baseline="0" dirty="0">
                <a:solidFill>
                  <a:schemeClr val="bg1"/>
                </a:solidFill>
              </a:rPr>
              <a:t>Make sure the statements in the blocks are consistently </a:t>
            </a:r>
            <a:r>
              <a:rPr lang="en-CA" sz="2000" b="0" i="0" u="none" strike="noStrike" baseline="0" dirty="0">
                <a:solidFill>
                  <a:schemeClr val="bg1"/>
                </a:solidFill>
              </a:rPr>
              <a:t>indented.</a:t>
            </a:r>
            <a:endParaRPr lang="en-CA" dirty="0">
              <a:solidFill>
                <a:schemeClr val="bg1"/>
              </a:solidFill>
            </a:endParaRPr>
          </a:p>
        </p:txBody>
      </p:sp>
    </p:spTree>
    <p:extLst>
      <p:ext uri="{BB962C8B-B14F-4D97-AF65-F5344CB8AC3E}">
        <p14:creationId xmlns:p14="http://schemas.microsoft.com/office/powerpoint/2010/main" val="399932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19</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318628" y="1646370"/>
            <a:ext cx="6420102" cy="858292"/>
          </a:xfrm>
        </p:spPr>
        <p:txBody>
          <a:bodyPr>
            <a:normAutofit/>
          </a:bodyPr>
          <a:lstStyle/>
          <a:p>
            <a:pPr marL="0" lvl="0" indent="0" fontAlgn="base">
              <a:spcAft>
                <a:spcPct val="0"/>
              </a:spcAft>
              <a:buNone/>
            </a:pPr>
            <a:r>
              <a:rPr lang="en-US" altLang="en-US" sz="2400" dirty="0">
                <a:latin typeface="Arial (Body)"/>
                <a:ea typeface="+mn-ea"/>
              </a:rPr>
              <a:t>Decisions are nested in order to test more than one condition</a:t>
            </a:r>
          </a:p>
          <a:p>
            <a:pPr marL="0" lvl="1" indent="0">
              <a:spcBef>
                <a:spcPts val="1500"/>
              </a:spcBef>
              <a:buNone/>
            </a:pPr>
            <a:endParaRPr lang="en-US" altLang="en-US" sz="2400" dirty="0">
              <a:latin typeface="+mn-lt"/>
            </a:endParaRPr>
          </a:p>
          <a:p>
            <a:endParaRPr lang="en-CA" dirty="0">
              <a:effectLst/>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6" name="TextBox 5">
            <a:extLst>
              <a:ext uri="{FF2B5EF4-FFF2-40B4-BE49-F238E27FC236}">
                <a16:creationId xmlns:a16="http://schemas.microsoft.com/office/drawing/2014/main" id="{CCFBC479-EB9D-BC13-393D-A0DF6E97ADD0}"/>
              </a:ext>
            </a:extLst>
          </p:cNvPr>
          <p:cNvSpPr txBox="1"/>
          <p:nvPr/>
        </p:nvSpPr>
        <p:spPr>
          <a:xfrm>
            <a:off x="516835" y="1010269"/>
            <a:ext cx="10084904" cy="523220"/>
          </a:xfrm>
          <a:prstGeom prst="rect">
            <a:avLst/>
          </a:prstGeom>
          <a:noFill/>
        </p:spPr>
        <p:txBody>
          <a:bodyPr wrap="square">
            <a:spAutoFit/>
          </a:bodyPr>
          <a:lstStyle/>
          <a:p>
            <a:pPr marL="0" indent="0">
              <a:buNone/>
            </a:pPr>
            <a:r>
              <a:rPr lang="en-US" sz="2800" b="1" dirty="0">
                <a:solidFill>
                  <a:srgbClr val="FFFF00"/>
                </a:solidFill>
              </a:rPr>
              <a:t>Intro to Decision Structure: </a:t>
            </a:r>
            <a:r>
              <a:rPr lang="en-US" sz="2800" dirty="0">
                <a:solidFill>
                  <a:srgbClr val="FFFF00"/>
                </a:solidFill>
              </a:rPr>
              <a:t>multiple alternative structure</a:t>
            </a:r>
          </a:p>
        </p:txBody>
      </p:sp>
      <p:pic>
        <p:nvPicPr>
          <p:cNvPr id="5" name="Picture 4">
            <a:extLst>
              <a:ext uri="{FF2B5EF4-FFF2-40B4-BE49-F238E27FC236}">
                <a16:creationId xmlns:a16="http://schemas.microsoft.com/office/drawing/2014/main" id="{A9E734A5-CD22-7003-16F8-6BFCCE651A3B}"/>
              </a:ext>
            </a:extLst>
          </p:cNvPr>
          <p:cNvPicPr>
            <a:picLocks noChangeAspect="1"/>
          </p:cNvPicPr>
          <p:nvPr/>
        </p:nvPicPr>
        <p:blipFill>
          <a:blip r:embed="rId2"/>
          <a:stretch>
            <a:fillRect/>
          </a:stretch>
        </p:blipFill>
        <p:spPr>
          <a:xfrm>
            <a:off x="6964017" y="1792824"/>
            <a:ext cx="4823687" cy="3706828"/>
          </a:xfrm>
          <a:prstGeom prst="rect">
            <a:avLst/>
          </a:prstGeom>
        </p:spPr>
      </p:pic>
      <p:sp>
        <p:nvSpPr>
          <p:cNvPr id="8" name="Text Placeholder 3">
            <a:extLst>
              <a:ext uri="{FF2B5EF4-FFF2-40B4-BE49-F238E27FC236}">
                <a16:creationId xmlns:a16="http://schemas.microsoft.com/office/drawing/2014/main" id="{15B68D6C-1319-AEF9-16B2-29A6CC9DF089}"/>
              </a:ext>
            </a:extLst>
          </p:cNvPr>
          <p:cNvSpPr txBox="1">
            <a:spLocks/>
          </p:cNvSpPr>
          <p:nvPr/>
        </p:nvSpPr>
        <p:spPr>
          <a:xfrm>
            <a:off x="7620414" y="5645569"/>
            <a:ext cx="3347086" cy="526841"/>
          </a:xfrm>
          <a:prstGeom prst="rect">
            <a:avLst/>
          </a:prstGeom>
        </p:spPr>
        <p:txBody>
          <a:bodyPr/>
          <a:lstStyle>
            <a:defPPr>
              <a:defRPr lang="en-US"/>
            </a:defPPr>
            <a:lvl1pPr marL="0" algn="l" defTabSz="914400" rtl="0" eaLnBrk="1" latinLnBrk="0" hangingPunct="1">
              <a:defRPr sz="1200" kern="1200">
                <a:solidFill>
                  <a:schemeClr val="accent4">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2000" dirty="0">
                <a:solidFill>
                  <a:schemeClr val="bg1"/>
                </a:solidFill>
                <a:cs typeface="Arial" panose="020B0604020202020204" pitchFamily="34" charset="0"/>
              </a:rPr>
              <a:t>A nested decision structure</a:t>
            </a:r>
          </a:p>
        </p:txBody>
      </p:sp>
      <p:sp>
        <p:nvSpPr>
          <p:cNvPr id="9" name="TextBox 8">
            <a:extLst>
              <a:ext uri="{FF2B5EF4-FFF2-40B4-BE49-F238E27FC236}">
                <a16:creationId xmlns:a16="http://schemas.microsoft.com/office/drawing/2014/main" id="{C67C720E-3B92-B3D0-64E3-00F7C8C7F5BE}"/>
              </a:ext>
            </a:extLst>
          </p:cNvPr>
          <p:cNvSpPr txBox="1"/>
          <p:nvPr/>
        </p:nvSpPr>
        <p:spPr>
          <a:xfrm>
            <a:off x="172383" y="2597666"/>
            <a:ext cx="6334434" cy="3693319"/>
          </a:xfrm>
          <a:prstGeom prst="rect">
            <a:avLst/>
          </a:prstGeom>
          <a:noFill/>
          <a:ln>
            <a:solidFill>
              <a:schemeClr val="accent1"/>
            </a:solidFill>
          </a:ln>
        </p:spPr>
        <p:txBody>
          <a:bodyPr wrap="square">
            <a:spAutoFit/>
          </a:bodyPr>
          <a:lstStyle/>
          <a:p>
            <a:r>
              <a:rPr lang="en-US" dirty="0">
                <a:solidFill>
                  <a:schemeClr val="bg1"/>
                </a:solidFill>
                <a:latin typeface="Courier New" panose="02070309020205020404" pitchFamily="49" charset="0"/>
                <a:cs typeface="Courier New" panose="02070309020205020404" pitchFamily="49" charset="0"/>
              </a:rPr>
              <a:t>If salary &gt;=3000 Then</a:t>
            </a:r>
          </a:p>
          <a:p>
            <a:r>
              <a:rPr lang="en-US" dirty="0">
                <a:solidFill>
                  <a:schemeClr val="bg1"/>
                </a:solidFill>
                <a:latin typeface="Courier New" panose="02070309020205020404" pitchFamily="49" charset="0"/>
                <a:cs typeface="Courier New" panose="02070309020205020404" pitchFamily="49" charset="0"/>
              </a:rPr>
              <a:t>	if </a:t>
            </a:r>
            <a:r>
              <a:rPr lang="en-US" dirty="0" err="1">
                <a:solidFill>
                  <a:schemeClr val="bg1"/>
                </a:solidFill>
                <a:latin typeface="Courier New" panose="02070309020205020404" pitchFamily="49" charset="0"/>
                <a:cs typeface="Courier New" panose="02070309020205020404" pitchFamily="49" charset="0"/>
              </a:rPr>
              <a:t>yearsOnJob</a:t>
            </a:r>
            <a:r>
              <a:rPr lang="en-US" dirty="0">
                <a:solidFill>
                  <a:schemeClr val="bg1"/>
                </a:solidFill>
                <a:latin typeface="Courier New" panose="02070309020205020404" pitchFamily="49" charset="0"/>
                <a:cs typeface="Courier New" panose="02070309020205020404" pitchFamily="49" charset="0"/>
              </a:rPr>
              <a:t> &gt;= 2 Then</a:t>
            </a:r>
          </a:p>
          <a:p>
            <a:r>
              <a:rPr lang="en-US" dirty="0">
                <a:solidFill>
                  <a:schemeClr val="bg1"/>
                </a:solidFill>
                <a:latin typeface="Courier New" panose="02070309020205020404" pitchFamily="49" charset="0"/>
                <a:cs typeface="Courier New" panose="02070309020205020404" pitchFamily="49" charset="0"/>
              </a:rPr>
              <a:t>		Display " You qualify for</a:t>
            </a:r>
            <a:br>
              <a:rPr lang="en-US" dirty="0">
                <a:solidFill>
                  <a:schemeClr val="bg1"/>
                </a:solidFill>
                <a:latin typeface="Courier New" panose="02070309020205020404" pitchFamily="49" charset="0"/>
                <a:cs typeface="Courier New" panose="02070309020205020404" pitchFamily="49" charset="0"/>
              </a:rPr>
            </a:br>
            <a:r>
              <a:rPr lang="en-US" dirty="0">
                <a:solidFill>
                  <a:schemeClr val="bg1"/>
                </a:solidFill>
                <a:latin typeface="Courier New" panose="02070309020205020404" pitchFamily="49" charset="0"/>
                <a:cs typeface="Courier New" panose="02070309020205020404" pitchFamily="49" charset="0"/>
              </a:rPr>
              <a:t>                      the loan. "    </a:t>
            </a:r>
          </a:p>
          <a:p>
            <a:r>
              <a:rPr lang="en-US" dirty="0">
                <a:solidFill>
                  <a:schemeClr val="bg1"/>
                </a:solidFill>
                <a:latin typeface="Courier New" panose="02070309020205020404" pitchFamily="49" charset="0"/>
                <a:cs typeface="Courier New" panose="02070309020205020404" pitchFamily="49" charset="0"/>
              </a:rPr>
              <a:t>	Else</a:t>
            </a:r>
          </a:p>
          <a:p>
            <a:r>
              <a:rPr lang="en-US" dirty="0">
                <a:solidFill>
                  <a:schemeClr val="bg1"/>
                </a:solidFill>
                <a:latin typeface="Courier New" panose="02070309020205020404" pitchFamily="49" charset="0"/>
                <a:cs typeface="Courier New" panose="02070309020205020404" pitchFamily="49" charset="0"/>
              </a:rPr>
              <a:t>		Display " You must have</a:t>
            </a:r>
            <a:br>
              <a:rPr lang="en-US" dirty="0">
                <a:solidFill>
                  <a:schemeClr val="bg1"/>
                </a:solidFill>
                <a:latin typeface="Courier New" panose="02070309020205020404" pitchFamily="49" charset="0"/>
                <a:cs typeface="Courier New" panose="02070309020205020404" pitchFamily="49" charset="0"/>
              </a:rPr>
            </a:br>
            <a:r>
              <a:rPr lang="en-US" dirty="0">
                <a:solidFill>
                  <a:schemeClr val="bg1"/>
                </a:solidFill>
                <a:latin typeface="Courier New" panose="02070309020205020404" pitchFamily="49" charset="0"/>
                <a:cs typeface="Courier New" panose="02070309020205020404" pitchFamily="49" charset="0"/>
              </a:rPr>
              <a:t>                     been on your current</a:t>
            </a:r>
            <a:br>
              <a:rPr lang="en-US" dirty="0">
                <a:solidFill>
                  <a:schemeClr val="bg1"/>
                </a:solidFill>
                <a:latin typeface="Courier New" panose="02070309020205020404" pitchFamily="49" charset="0"/>
                <a:cs typeface="Courier New" panose="02070309020205020404" pitchFamily="49" charset="0"/>
              </a:rPr>
            </a:br>
            <a:r>
              <a:rPr lang="en-US" dirty="0">
                <a:solidFill>
                  <a:schemeClr val="bg1"/>
                </a:solidFill>
                <a:latin typeface="Courier New" panose="02070309020205020404" pitchFamily="49" charset="0"/>
                <a:cs typeface="Courier New" panose="02070309020205020404" pitchFamily="49" charset="0"/>
              </a:rPr>
              <a:t>                     job for at least two</a:t>
            </a:r>
            <a:br>
              <a:rPr lang="en-US" dirty="0">
                <a:solidFill>
                  <a:schemeClr val="bg1"/>
                </a:solidFill>
                <a:latin typeface="Courier New" panose="02070309020205020404" pitchFamily="49" charset="0"/>
                <a:cs typeface="Courier New" panose="02070309020205020404" pitchFamily="49" charset="0"/>
              </a:rPr>
            </a:br>
            <a:r>
              <a:rPr lang="en-US" dirty="0">
                <a:solidFill>
                  <a:schemeClr val="bg1"/>
                </a:solidFill>
                <a:latin typeface="Courier New" panose="02070309020205020404" pitchFamily="49" charset="0"/>
                <a:cs typeface="Courier New" panose="02070309020205020404" pitchFamily="49" charset="0"/>
              </a:rPr>
              <a:t>                     years to qualify. </a:t>
            </a:r>
            <a:r>
              <a:rPr lang="en-US" sz="1800" dirty="0">
                <a:solidFill>
                  <a:schemeClr val="bg1"/>
                </a:solidFill>
                <a:latin typeface="Courier New" panose="02070309020205020404" pitchFamily="49" charset="0"/>
                <a:cs typeface="Courier New" panose="02070309020205020404" pitchFamily="49" charset="0"/>
              </a:rPr>
              <a:t>"</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Else</a:t>
            </a:r>
          </a:p>
          <a:p>
            <a:r>
              <a:rPr lang="en-US" dirty="0">
                <a:solidFill>
                  <a:schemeClr val="bg1"/>
                </a:solidFill>
                <a:latin typeface="Courier New" panose="02070309020205020404" pitchFamily="49" charset="0"/>
                <a:cs typeface="Courier New" panose="02070309020205020404" pitchFamily="49" charset="0"/>
              </a:rPr>
              <a:t>      Display " You must earn at least</a:t>
            </a:r>
            <a:br>
              <a:rPr lang="en-US" dirty="0">
                <a:solidFill>
                  <a:schemeClr val="bg1"/>
                </a:solidFill>
                <a:latin typeface="Courier New" panose="02070309020205020404" pitchFamily="49" charset="0"/>
                <a:cs typeface="Courier New" panose="02070309020205020404" pitchFamily="49" charset="0"/>
              </a:rPr>
            </a:br>
            <a:r>
              <a:rPr lang="en-US" dirty="0">
                <a:solidFill>
                  <a:schemeClr val="bg1"/>
                </a:solidFill>
                <a:latin typeface="Courier New" panose="02070309020205020404" pitchFamily="49" charset="0"/>
                <a:cs typeface="Courier New" panose="02070309020205020404" pitchFamily="49" charset="0"/>
              </a:rPr>
              <a:t>               $3000 per year to qualify. </a:t>
            </a:r>
            <a:r>
              <a:rPr lang="en-US" sz="1800" dirty="0">
                <a:solidFill>
                  <a:schemeClr val="bg1"/>
                </a:solidFill>
                <a:latin typeface="Courier New" panose="02070309020205020404" pitchFamily="49" charset="0"/>
                <a:cs typeface="Courier New" panose="02070309020205020404" pitchFamily="49" charset="0"/>
              </a:rPr>
              <a:t>"</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End If</a:t>
            </a:r>
          </a:p>
        </p:txBody>
      </p:sp>
    </p:spTree>
    <p:extLst>
      <p:ext uri="{BB962C8B-B14F-4D97-AF65-F5344CB8AC3E}">
        <p14:creationId xmlns:p14="http://schemas.microsoft.com/office/powerpoint/2010/main" val="1508434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2</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r>
              <a:rPr lang="en-US" sz="4000" b="1" dirty="0">
                <a:solidFill>
                  <a:schemeClr val="accent6"/>
                </a:solidFill>
              </a:rPr>
              <a:t>Objectives</a:t>
            </a:r>
            <a:endParaRPr lang="en-US" b="1" dirty="0">
              <a:solidFill>
                <a:schemeClr val="accent6"/>
              </a:solidFill>
            </a:endParaRPr>
          </a:p>
          <a:p>
            <a:pPr marL="0" indent="0">
              <a:buNone/>
            </a:pPr>
            <a:endParaRPr lang="en-US" dirty="0"/>
          </a:p>
          <a:p>
            <a:pPr marL="0" indent="0">
              <a:buNone/>
            </a:pPr>
            <a:r>
              <a:rPr lang="en-US" dirty="0"/>
              <a:t>At the end of this module, students will be able to:</a:t>
            </a:r>
          </a:p>
          <a:p>
            <a:r>
              <a:rPr lang="en-US" dirty="0"/>
              <a:t>Write pseudocode for Decision structures to plan for programming.</a:t>
            </a:r>
          </a:p>
          <a:p>
            <a:r>
              <a:rPr lang="en-US" dirty="0"/>
              <a:t>Define and analyze the three types of Decision structures: </a:t>
            </a:r>
          </a:p>
          <a:p>
            <a:pPr lvl="1">
              <a:buFont typeface="Wingdings" panose="05000000000000000000" pitchFamily="2" charset="2"/>
              <a:buChar char="§"/>
            </a:pPr>
            <a:r>
              <a:rPr lang="en-US" dirty="0"/>
              <a:t>Single alternative Decision Structures.</a:t>
            </a:r>
          </a:p>
          <a:p>
            <a:pPr lvl="1">
              <a:buFont typeface="Wingdings" panose="05000000000000000000" pitchFamily="2" charset="2"/>
              <a:buChar char="§"/>
            </a:pPr>
            <a:r>
              <a:rPr lang="en-US" dirty="0"/>
              <a:t>Dual alternatives Decision Structures.</a:t>
            </a:r>
          </a:p>
          <a:p>
            <a:pPr lvl="1">
              <a:buFont typeface="Wingdings" panose="05000000000000000000" pitchFamily="2" charset="2"/>
              <a:buChar char="§"/>
            </a:pPr>
            <a:r>
              <a:rPr lang="en-US" dirty="0"/>
              <a:t>Multiple alternatives Decision Structures.</a:t>
            </a:r>
          </a:p>
          <a:p>
            <a:r>
              <a:rPr lang="en-US" dirty="0"/>
              <a:t>Analyze and implement Turtle module to help solve decision problems.</a:t>
            </a:r>
          </a:p>
          <a:p>
            <a:r>
              <a:rPr lang="en-US" dirty="0"/>
              <a:t>Run and debug program using debugger and </a:t>
            </a:r>
            <a:r>
              <a:rPr lang="en-US" dirty="0" err="1"/>
              <a:t>othre</a:t>
            </a:r>
            <a:r>
              <a:rPr lang="en-US" dirty="0"/>
              <a:t> testing and debugging techniques. </a:t>
            </a: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5" name="Rectangle 4">
            <a:extLst>
              <a:ext uri="{FF2B5EF4-FFF2-40B4-BE49-F238E27FC236}">
                <a16:creationId xmlns:a16="http://schemas.microsoft.com/office/drawing/2014/main" id="{8E46B4D0-91A9-7DB5-CCE0-BD66C7079E89}"/>
              </a:ext>
            </a:extLst>
          </p:cNvPr>
          <p:cNvSpPr/>
          <p:nvPr/>
        </p:nvSpPr>
        <p:spPr>
          <a:xfrm>
            <a:off x="235527" y="2567434"/>
            <a:ext cx="11720946" cy="3678420"/>
          </a:xfrm>
          <a:prstGeom prst="rect">
            <a:avLst/>
          </a:prstGeom>
          <a:solidFill>
            <a:schemeClr val="accent2">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76280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20</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318628" y="1646370"/>
            <a:ext cx="6420102" cy="858292"/>
          </a:xfrm>
        </p:spPr>
        <p:txBody>
          <a:bodyPr>
            <a:normAutofit/>
          </a:bodyPr>
          <a:lstStyle/>
          <a:p>
            <a:pPr fontAlgn="base">
              <a:spcAft>
                <a:spcPct val="0"/>
              </a:spcAft>
            </a:pPr>
            <a:r>
              <a:rPr lang="en-US" altLang="en-US" sz="2400" dirty="0">
                <a:latin typeface="Arial (Body)"/>
                <a:ea typeface="+mn-ea"/>
              </a:rPr>
              <a:t>Decisions are nested in order to test more than one condition</a:t>
            </a:r>
          </a:p>
          <a:p>
            <a:pPr marL="0" lvl="1" indent="0">
              <a:spcBef>
                <a:spcPts val="1500"/>
              </a:spcBef>
              <a:buNone/>
            </a:pPr>
            <a:endParaRPr lang="en-US" altLang="en-US" sz="2400" dirty="0">
              <a:latin typeface="+mn-lt"/>
            </a:endParaRPr>
          </a:p>
          <a:p>
            <a:endParaRPr lang="en-CA" dirty="0">
              <a:effectLst/>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6" name="TextBox 5">
            <a:extLst>
              <a:ext uri="{FF2B5EF4-FFF2-40B4-BE49-F238E27FC236}">
                <a16:creationId xmlns:a16="http://schemas.microsoft.com/office/drawing/2014/main" id="{CCFBC479-EB9D-BC13-393D-A0DF6E97ADD0}"/>
              </a:ext>
            </a:extLst>
          </p:cNvPr>
          <p:cNvSpPr txBox="1"/>
          <p:nvPr/>
        </p:nvSpPr>
        <p:spPr>
          <a:xfrm>
            <a:off x="516835" y="1010269"/>
            <a:ext cx="10084904" cy="523220"/>
          </a:xfrm>
          <a:prstGeom prst="rect">
            <a:avLst/>
          </a:prstGeom>
          <a:noFill/>
        </p:spPr>
        <p:txBody>
          <a:bodyPr wrap="square">
            <a:spAutoFit/>
          </a:bodyPr>
          <a:lstStyle/>
          <a:p>
            <a:pPr marL="0" indent="0">
              <a:buNone/>
            </a:pPr>
            <a:r>
              <a:rPr lang="en-US" sz="2800" b="1" dirty="0">
                <a:solidFill>
                  <a:srgbClr val="FFFF00"/>
                </a:solidFill>
              </a:rPr>
              <a:t>Intro to Decision Structure: </a:t>
            </a:r>
            <a:r>
              <a:rPr lang="en-US" sz="2800" dirty="0">
                <a:solidFill>
                  <a:srgbClr val="FFFF00"/>
                </a:solidFill>
              </a:rPr>
              <a:t>multiple alternative structure</a:t>
            </a:r>
          </a:p>
        </p:txBody>
      </p:sp>
      <p:pic>
        <p:nvPicPr>
          <p:cNvPr id="5" name="Picture 4">
            <a:extLst>
              <a:ext uri="{FF2B5EF4-FFF2-40B4-BE49-F238E27FC236}">
                <a16:creationId xmlns:a16="http://schemas.microsoft.com/office/drawing/2014/main" id="{A9E734A5-CD22-7003-16F8-6BFCCE651A3B}"/>
              </a:ext>
            </a:extLst>
          </p:cNvPr>
          <p:cNvPicPr>
            <a:picLocks noChangeAspect="1"/>
          </p:cNvPicPr>
          <p:nvPr/>
        </p:nvPicPr>
        <p:blipFill>
          <a:blip r:embed="rId2"/>
          <a:stretch>
            <a:fillRect/>
          </a:stretch>
        </p:blipFill>
        <p:spPr>
          <a:xfrm>
            <a:off x="6964017" y="1792824"/>
            <a:ext cx="4823687" cy="3706828"/>
          </a:xfrm>
          <a:prstGeom prst="rect">
            <a:avLst/>
          </a:prstGeom>
        </p:spPr>
      </p:pic>
      <p:sp>
        <p:nvSpPr>
          <p:cNvPr id="8" name="Text Placeholder 3">
            <a:extLst>
              <a:ext uri="{FF2B5EF4-FFF2-40B4-BE49-F238E27FC236}">
                <a16:creationId xmlns:a16="http://schemas.microsoft.com/office/drawing/2014/main" id="{15B68D6C-1319-AEF9-16B2-29A6CC9DF089}"/>
              </a:ext>
            </a:extLst>
          </p:cNvPr>
          <p:cNvSpPr txBox="1">
            <a:spLocks/>
          </p:cNvSpPr>
          <p:nvPr/>
        </p:nvSpPr>
        <p:spPr>
          <a:xfrm>
            <a:off x="7620414" y="5645569"/>
            <a:ext cx="3347086" cy="526841"/>
          </a:xfrm>
          <a:prstGeom prst="rect">
            <a:avLst/>
          </a:prstGeom>
        </p:spPr>
        <p:txBody>
          <a:bodyPr/>
          <a:lstStyle>
            <a:defPPr>
              <a:defRPr lang="en-US"/>
            </a:defPPr>
            <a:lvl1pPr marL="0" algn="l" defTabSz="914400" rtl="0" eaLnBrk="1" latinLnBrk="0" hangingPunct="1">
              <a:defRPr sz="1200" kern="1200">
                <a:solidFill>
                  <a:schemeClr val="accent4">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2000" dirty="0">
                <a:solidFill>
                  <a:schemeClr val="bg1"/>
                </a:solidFill>
                <a:cs typeface="Arial" panose="020B0604020202020204" pitchFamily="34" charset="0"/>
              </a:rPr>
              <a:t>A nested decision structure</a:t>
            </a:r>
          </a:p>
        </p:txBody>
      </p:sp>
      <p:sp>
        <p:nvSpPr>
          <p:cNvPr id="9" name="TextBox 8">
            <a:extLst>
              <a:ext uri="{FF2B5EF4-FFF2-40B4-BE49-F238E27FC236}">
                <a16:creationId xmlns:a16="http://schemas.microsoft.com/office/drawing/2014/main" id="{C67C720E-3B92-B3D0-64E3-00F7C8C7F5BE}"/>
              </a:ext>
            </a:extLst>
          </p:cNvPr>
          <p:cNvSpPr txBox="1"/>
          <p:nvPr/>
        </p:nvSpPr>
        <p:spPr>
          <a:xfrm>
            <a:off x="172383" y="2597666"/>
            <a:ext cx="6334434" cy="3693319"/>
          </a:xfrm>
          <a:prstGeom prst="rect">
            <a:avLst/>
          </a:prstGeom>
          <a:noFill/>
          <a:ln>
            <a:solidFill>
              <a:schemeClr val="accent1"/>
            </a:solidFill>
          </a:ln>
        </p:spPr>
        <p:txBody>
          <a:bodyPr wrap="square">
            <a:spAutoFit/>
          </a:bodyPr>
          <a:lstStyle/>
          <a:p>
            <a:r>
              <a:rPr lang="en-US" dirty="0">
                <a:solidFill>
                  <a:schemeClr val="bg1"/>
                </a:solidFill>
                <a:latin typeface="Courier New" panose="02070309020205020404" pitchFamily="49" charset="0"/>
                <a:cs typeface="Courier New" panose="02070309020205020404" pitchFamily="49" charset="0"/>
              </a:rPr>
              <a:t>If salary &gt;=3000 Then</a:t>
            </a:r>
          </a:p>
          <a:p>
            <a:r>
              <a:rPr lang="en-US" dirty="0">
                <a:solidFill>
                  <a:schemeClr val="bg1"/>
                </a:solidFill>
                <a:latin typeface="Courier New" panose="02070309020205020404" pitchFamily="49" charset="0"/>
                <a:cs typeface="Courier New" panose="02070309020205020404" pitchFamily="49" charset="0"/>
              </a:rPr>
              <a:t>	if </a:t>
            </a:r>
            <a:r>
              <a:rPr lang="en-US" dirty="0" err="1">
                <a:solidFill>
                  <a:schemeClr val="bg1"/>
                </a:solidFill>
                <a:latin typeface="Courier New" panose="02070309020205020404" pitchFamily="49" charset="0"/>
                <a:cs typeface="Courier New" panose="02070309020205020404" pitchFamily="49" charset="0"/>
              </a:rPr>
              <a:t>yearsOnJob</a:t>
            </a:r>
            <a:r>
              <a:rPr lang="en-US" dirty="0">
                <a:solidFill>
                  <a:schemeClr val="bg1"/>
                </a:solidFill>
                <a:latin typeface="Courier New" panose="02070309020205020404" pitchFamily="49" charset="0"/>
                <a:cs typeface="Courier New" panose="02070309020205020404" pitchFamily="49" charset="0"/>
              </a:rPr>
              <a:t> &gt;= 2 Then</a:t>
            </a:r>
          </a:p>
          <a:p>
            <a:r>
              <a:rPr lang="en-US" dirty="0">
                <a:solidFill>
                  <a:schemeClr val="bg1"/>
                </a:solidFill>
                <a:latin typeface="Courier New" panose="02070309020205020404" pitchFamily="49" charset="0"/>
                <a:cs typeface="Courier New" panose="02070309020205020404" pitchFamily="49" charset="0"/>
              </a:rPr>
              <a:t>		Display " You qualify for</a:t>
            </a:r>
            <a:br>
              <a:rPr lang="en-US" dirty="0">
                <a:solidFill>
                  <a:schemeClr val="bg1"/>
                </a:solidFill>
                <a:latin typeface="Courier New" panose="02070309020205020404" pitchFamily="49" charset="0"/>
                <a:cs typeface="Courier New" panose="02070309020205020404" pitchFamily="49" charset="0"/>
              </a:rPr>
            </a:br>
            <a:r>
              <a:rPr lang="en-US" dirty="0">
                <a:solidFill>
                  <a:schemeClr val="bg1"/>
                </a:solidFill>
                <a:latin typeface="Courier New" panose="02070309020205020404" pitchFamily="49" charset="0"/>
                <a:cs typeface="Courier New" panose="02070309020205020404" pitchFamily="49" charset="0"/>
              </a:rPr>
              <a:t>                      the loan. "    </a:t>
            </a:r>
          </a:p>
          <a:p>
            <a:r>
              <a:rPr lang="en-US" dirty="0">
                <a:solidFill>
                  <a:schemeClr val="bg1"/>
                </a:solidFill>
                <a:latin typeface="Courier New" panose="02070309020205020404" pitchFamily="49" charset="0"/>
                <a:cs typeface="Courier New" panose="02070309020205020404" pitchFamily="49" charset="0"/>
              </a:rPr>
              <a:t>	Else</a:t>
            </a:r>
          </a:p>
          <a:p>
            <a:r>
              <a:rPr lang="en-US" dirty="0">
                <a:solidFill>
                  <a:schemeClr val="bg1"/>
                </a:solidFill>
                <a:latin typeface="Courier New" panose="02070309020205020404" pitchFamily="49" charset="0"/>
                <a:cs typeface="Courier New" panose="02070309020205020404" pitchFamily="49" charset="0"/>
              </a:rPr>
              <a:t>		Display " You must have</a:t>
            </a:r>
            <a:br>
              <a:rPr lang="en-US" dirty="0">
                <a:solidFill>
                  <a:schemeClr val="bg1"/>
                </a:solidFill>
                <a:latin typeface="Courier New" panose="02070309020205020404" pitchFamily="49" charset="0"/>
                <a:cs typeface="Courier New" panose="02070309020205020404" pitchFamily="49" charset="0"/>
              </a:rPr>
            </a:br>
            <a:r>
              <a:rPr lang="en-US" dirty="0">
                <a:solidFill>
                  <a:schemeClr val="bg1"/>
                </a:solidFill>
                <a:latin typeface="Courier New" panose="02070309020205020404" pitchFamily="49" charset="0"/>
                <a:cs typeface="Courier New" panose="02070309020205020404" pitchFamily="49" charset="0"/>
              </a:rPr>
              <a:t>                     been on your current</a:t>
            </a:r>
            <a:br>
              <a:rPr lang="en-US" dirty="0">
                <a:solidFill>
                  <a:schemeClr val="bg1"/>
                </a:solidFill>
                <a:latin typeface="Courier New" panose="02070309020205020404" pitchFamily="49" charset="0"/>
                <a:cs typeface="Courier New" panose="02070309020205020404" pitchFamily="49" charset="0"/>
              </a:rPr>
            </a:br>
            <a:r>
              <a:rPr lang="en-US" dirty="0">
                <a:solidFill>
                  <a:schemeClr val="bg1"/>
                </a:solidFill>
                <a:latin typeface="Courier New" panose="02070309020205020404" pitchFamily="49" charset="0"/>
                <a:cs typeface="Courier New" panose="02070309020205020404" pitchFamily="49" charset="0"/>
              </a:rPr>
              <a:t>                     job for at least two</a:t>
            </a:r>
            <a:br>
              <a:rPr lang="en-US" dirty="0">
                <a:solidFill>
                  <a:schemeClr val="bg1"/>
                </a:solidFill>
                <a:latin typeface="Courier New" panose="02070309020205020404" pitchFamily="49" charset="0"/>
                <a:cs typeface="Courier New" panose="02070309020205020404" pitchFamily="49" charset="0"/>
              </a:rPr>
            </a:br>
            <a:r>
              <a:rPr lang="en-US" dirty="0">
                <a:solidFill>
                  <a:schemeClr val="bg1"/>
                </a:solidFill>
                <a:latin typeface="Courier New" panose="02070309020205020404" pitchFamily="49" charset="0"/>
                <a:cs typeface="Courier New" panose="02070309020205020404" pitchFamily="49" charset="0"/>
              </a:rPr>
              <a:t>                     years to qualify. </a:t>
            </a:r>
            <a:r>
              <a:rPr lang="en-US" sz="1800" dirty="0">
                <a:solidFill>
                  <a:schemeClr val="bg1"/>
                </a:solidFill>
                <a:latin typeface="Courier New" panose="02070309020205020404" pitchFamily="49" charset="0"/>
                <a:cs typeface="Courier New" panose="02070309020205020404" pitchFamily="49" charset="0"/>
              </a:rPr>
              <a:t>"</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Else</a:t>
            </a:r>
          </a:p>
          <a:p>
            <a:r>
              <a:rPr lang="en-US" dirty="0">
                <a:solidFill>
                  <a:schemeClr val="bg1"/>
                </a:solidFill>
                <a:latin typeface="Courier New" panose="02070309020205020404" pitchFamily="49" charset="0"/>
                <a:cs typeface="Courier New" panose="02070309020205020404" pitchFamily="49" charset="0"/>
              </a:rPr>
              <a:t>      Display " You must earn at least</a:t>
            </a:r>
            <a:br>
              <a:rPr lang="en-US" dirty="0">
                <a:solidFill>
                  <a:schemeClr val="bg1"/>
                </a:solidFill>
                <a:latin typeface="Courier New" panose="02070309020205020404" pitchFamily="49" charset="0"/>
                <a:cs typeface="Courier New" panose="02070309020205020404" pitchFamily="49" charset="0"/>
              </a:rPr>
            </a:br>
            <a:r>
              <a:rPr lang="en-US" dirty="0">
                <a:solidFill>
                  <a:schemeClr val="bg1"/>
                </a:solidFill>
                <a:latin typeface="Courier New" panose="02070309020205020404" pitchFamily="49" charset="0"/>
                <a:cs typeface="Courier New" panose="02070309020205020404" pitchFamily="49" charset="0"/>
              </a:rPr>
              <a:t>               $3000 per year to qualify. </a:t>
            </a:r>
            <a:r>
              <a:rPr lang="en-US" sz="1800" dirty="0">
                <a:solidFill>
                  <a:schemeClr val="bg1"/>
                </a:solidFill>
                <a:latin typeface="Courier New" panose="02070309020205020404" pitchFamily="49" charset="0"/>
                <a:cs typeface="Courier New" panose="02070309020205020404" pitchFamily="49" charset="0"/>
              </a:rPr>
              <a:t>"</a:t>
            </a:r>
            <a:endParaRPr lang="en-US" dirty="0">
              <a:solidFill>
                <a:schemeClr val="bg1"/>
              </a:solidFill>
              <a:latin typeface="Courier New" panose="02070309020205020404" pitchFamily="49" charset="0"/>
              <a:cs typeface="Courier New" panose="02070309020205020404" pitchFamily="49" charset="0"/>
            </a:endParaRPr>
          </a:p>
          <a:p>
            <a:r>
              <a:rPr lang="en-US" dirty="0">
                <a:solidFill>
                  <a:schemeClr val="bg1"/>
                </a:solidFill>
                <a:latin typeface="Courier New" panose="02070309020205020404" pitchFamily="49" charset="0"/>
                <a:cs typeface="Courier New" panose="02070309020205020404" pitchFamily="49" charset="0"/>
              </a:rPr>
              <a:t>End If</a:t>
            </a:r>
          </a:p>
        </p:txBody>
      </p:sp>
    </p:spTree>
    <p:extLst>
      <p:ext uri="{BB962C8B-B14F-4D97-AF65-F5344CB8AC3E}">
        <p14:creationId xmlns:p14="http://schemas.microsoft.com/office/powerpoint/2010/main" val="2340631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21</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318628" y="1646370"/>
            <a:ext cx="11137876" cy="4323734"/>
          </a:xfrm>
        </p:spPr>
        <p:txBody>
          <a:bodyPr>
            <a:normAutofit/>
          </a:bodyPr>
          <a:lstStyle/>
          <a:p>
            <a:pPr marL="0" indent="0" fontAlgn="base">
              <a:spcAft>
                <a:spcPct val="0"/>
              </a:spcAft>
              <a:buNone/>
            </a:pPr>
            <a:r>
              <a:rPr lang="en-US" altLang="en-US" sz="2400" dirty="0">
                <a:solidFill>
                  <a:srgbClr val="FFFF00"/>
                </a:solidFill>
                <a:latin typeface="Arial (Body)"/>
                <a:ea typeface="+mn-ea"/>
              </a:rPr>
              <a:t>How th</a:t>
            </a:r>
            <a:r>
              <a:rPr lang="en-US" altLang="en-US" sz="2400" dirty="0">
                <a:solidFill>
                  <a:srgbClr val="FFFF00"/>
                </a:solidFill>
                <a:latin typeface="Arial (Body)"/>
              </a:rPr>
              <a:t>e nested if structure works in the previous slide?</a:t>
            </a:r>
          </a:p>
          <a:p>
            <a:pPr marL="0" indent="0" fontAlgn="base">
              <a:spcAft>
                <a:spcPct val="0"/>
              </a:spcAft>
              <a:buNone/>
            </a:pPr>
            <a:endParaRPr lang="en-US" altLang="en-US" sz="2400" dirty="0">
              <a:latin typeface="Arial (Body)"/>
              <a:ea typeface="+mn-ea"/>
            </a:endParaRPr>
          </a:p>
          <a:p>
            <a:pPr marL="0" lvl="1" indent="0">
              <a:spcBef>
                <a:spcPts val="1500"/>
              </a:spcBef>
              <a:buNone/>
            </a:pPr>
            <a:r>
              <a:rPr lang="en-US" altLang="en-US" sz="2400" dirty="0">
                <a:latin typeface="+mn-lt"/>
              </a:rPr>
              <a:t>The outer if checks for the salary if greater or equal to $3000. If the condition is evaluated to True the inner if clause is executed; otherwise, the Else clause is executed and </a:t>
            </a:r>
            <a:r>
              <a:rPr lang="en-US" dirty="0">
                <a:solidFill>
                  <a:schemeClr val="bg1"/>
                </a:solidFill>
                <a:cs typeface="Courier New" panose="02070309020205020404" pitchFamily="49" charset="0"/>
              </a:rPr>
              <a:t>the message </a:t>
            </a:r>
            <a:r>
              <a:rPr lang="en-US" dirty="0">
                <a:solidFill>
                  <a:schemeClr val="bg1"/>
                </a:solidFill>
                <a:latin typeface="Courier New" panose="02070309020205020404" pitchFamily="49" charset="0"/>
                <a:cs typeface="Courier New" panose="02070309020205020404" pitchFamily="49" charset="0"/>
              </a:rPr>
              <a:t>" You must earn at least $3000 per year to qualify. </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cs typeface="Courier New" panose="02070309020205020404" pitchFamily="49" charset="0"/>
              </a:rPr>
              <a:t>is displayed.</a:t>
            </a:r>
          </a:p>
          <a:p>
            <a:pPr marL="0" lvl="1" indent="0">
              <a:spcBef>
                <a:spcPts val="1500"/>
              </a:spcBef>
              <a:buNone/>
            </a:pPr>
            <a:r>
              <a:rPr lang="en-US" dirty="0">
                <a:cs typeface="Courier New" panose="02070309020205020404" pitchFamily="49" charset="0"/>
              </a:rPr>
              <a:t>Inside the outer if the condition (</a:t>
            </a:r>
            <a:r>
              <a:rPr lang="en-US" dirty="0" err="1">
                <a:cs typeface="Courier New" panose="02070309020205020404" pitchFamily="49" charset="0"/>
              </a:rPr>
              <a:t>yearsOnJob</a:t>
            </a:r>
            <a:r>
              <a:rPr lang="en-US" dirty="0">
                <a:cs typeface="Courier New" panose="02070309020205020404" pitchFamily="49" charset="0"/>
              </a:rPr>
              <a:t> &gt;= 2) is evaluated to True, the </a:t>
            </a:r>
            <a:r>
              <a:rPr lang="en-US" dirty="0">
                <a:solidFill>
                  <a:schemeClr val="bg1"/>
                </a:solidFill>
                <a:latin typeface="Courier New" panose="02070309020205020404" pitchFamily="49" charset="0"/>
                <a:cs typeface="Courier New" panose="02070309020205020404" pitchFamily="49" charset="0"/>
              </a:rPr>
              <a:t>Display " You qualify for the loan. " </a:t>
            </a:r>
            <a:r>
              <a:rPr lang="en-US" dirty="0">
                <a:solidFill>
                  <a:schemeClr val="bg1"/>
                </a:solidFill>
                <a:cs typeface="Courier New" panose="02070309020205020404" pitchFamily="49" charset="0"/>
              </a:rPr>
              <a:t>is executed; otherwise, </a:t>
            </a:r>
            <a:r>
              <a:rPr lang="en-US" dirty="0">
                <a:solidFill>
                  <a:schemeClr val="bg1"/>
                </a:solidFill>
                <a:latin typeface="Courier New" panose="02070309020205020404" pitchFamily="49" charset="0"/>
                <a:cs typeface="Courier New" panose="02070309020205020404" pitchFamily="49" charset="0"/>
              </a:rPr>
              <a:t>Display " You must have been on your current job for at least two years to qualify. </a:t>
            </a:r>
            <a:r>
              <a:rPr lang="en-US" sz="2400" dirty="0">
                <a:solidFill>
                  <a:schemeClr val="bg1"/>
                </a:solidFill>
                <a:latin typeface="Courier New" panose="02070309020205020404" pitchFamily="49" charset="0"/>
                <a:cs typeface="Courier New" panose="02070309020205020404" pitchFamily="49" charset="0"/>
              </a:rPr>
              <a:t>“ </a:t>
            </a:r>
            <a:r>
              <a:rPr lang="en-US" sz="2400" dirty="0">
                <a:solidFill>
                  <a:schemeClr val="bg1"/>
                </a:solidFill>
                <a:cs typeface="Courier New" panose="02070309020205020404" pitchFamily="49" charset="0"/>
              </a:rPr>
              <a:t>is executed.</a:t>
            </a:r>
            <a:endParaRPr lang="en-US" dirty="0">
              <a:solidFill>
                <a:schemeClr val="bg1"/>
              </a:solidFill>
              <a:cs typeface="Courier New" panose="02070309020205020404" pitchFamily="49" charset="0"/>
            </a:endParaRPr>
          </a:p>
          <a:p>
            <a:pPr marL="0" lvl="1" indent="0">
              <a:spcBef>
                <a:spcPts val="1500"/>
              </a:spcBef>
              <a:buNone/>
            </a:pPr>
            <a:endParaRPr lang="en-US" dirty="0">
              <a:solidFill>
                <a:schemeClr val="bg1"/>
              </a:solidFill>
              <a:cs typeface="Courier New" panose="02070309020205020404" pitchFamily="49" charset="0"/>
            </a:endParaRPr>
          </a:p>
          <a:p>
            <a:pPr marL="0" lvl="1" indent="0">
              <a:spcBef>
                <a:spcPts val="1500"/>
              </a:spcBef>
              <a:buNone/>
            </a:pPr>
            <a:endParaRPr lang="en-US" altLang="en-US" sz="2400" dirty="0">
              <a:latin typeface="+mn-lt"/>
            </a:endParaRPr>
          </a:p>
          <a:p>
            <a:endParaRPr lang="en-CA" dirty="0">
              <a:effectLst/>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6" name="TextBox 5">
            <a:extLst>
              <a:ext uri="{FF2B5EF4-FFF2-40B4-BE49-F238E27FC236}">
                <a16:creationId xmlns:a16="http://schemas.microsoft.com/office/drawing/2014/main" id="{CCFBC479-EB9D-BC13-393D-A0DF6E97ADD0}"/>
              </a:ext>
            </a:extLst>
          </p:cNvPr>
          <p:cNvSpPr txBox="1"/>
          <p:nvPr/>
        </p:nvSpPr>
        <p:spPr>
          <a:xfrm>
            <a:off x="516835" y="1010269"/>
            <a:ext cx="10084904" cy="523220"/>
          </a:xfrm>
          <a:prstGeom prst="rect">
            <a:avLst/>
          </a:prstGeom>
          <a:noFill/>
        </p:spPr>
        <p:txBody>
          <a:bodyPr wrap="square">
            <a:spAutoFit/>
          </a:bodyPr>
          <a:lstStyle/>
          <a:p>
            <a:pPr marL="0" indent="0">
              <a:buNone/>
            </a:pPr>
            <a:r>
              <a:rPr lang="en-US" sz="2800" b="1" dirty="0">
                <a:solidFill>
                  <a:srgbClr val="FFFF00"/>
                </a:solidFill>
              </a:rPr>
              <a:t>Intro to Decision Structure: </a:t>
            </a:r>
            <a:r>
              <a:rPr lang="en-US" sz="2800" dirty="0">
                <a:solidFill>
                  <a:srgbClr val="FFFF00"/>
                </a:solidFill>
              </a:rPr>
              <a:t>multiple alternative structure</a:t>
            </a:r>
          </a:p>
        </p:txBody>
      </p:sp>
    </p:spTree>
    <p:extLst>
      <p:ext uri="{BB962C8B-B14F-4D97-AF65-F5344CB8AC3E}">
        <p14:creationId xmlns:p14="http://schemas.microsoft.com/office/powerpoint/2010/main" val="241995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22</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318628" y="1646370"/>
            <a:ext cx="5777372" cy="4323734"/>
          </a:xfrm>
        </p:spPr>
        <p:txBody>
          <a:bodyPr>
            <a:normAutofit/>
          </a:bodyPr>
          <a:lstStyle/>
          <a:p>
            <a:pPr marL="342900" lvl="1" indent="-342900">
              <a:spcBef>
                <a:spcPts val="1500"/>
              </a:spcBef>
            </a:pPr>
            <a:r>
              <a:rPr lang="en-US" altLang="en-US" sz="2000" dirty="0">
                <a:latin typeface="+mn-lt"/>
              </a:rPr>
              <a:t>In this example, after getting th</a:t>
            </a:r>
            <a:r>
              <a:rPr lang="en-US" altLang="en-US" sz="2000" dirty="0"/>
              <a:t>e value of score from the user, </a:t>
            </a:r>
            <a:r>
              <a:rPr lang="en-US" altLang="en-US" sz="2000" dirty="0">
                <a:latin typeface="+mn-lt"/>
              </a:rPr>
              <a:t>the if clause checks for the score value. If (score &lt; 60) is evaluated to True, the </a:t>
            </a:r>
            <a:r>
              <a:rPr lang="en-US" sz="2000" dirty="0">
                <a:latin typeface="Courier New" panose="02070309020205020404" pitchFamily="49" charset="0"/>
                <a:cs typeface="Courier New" panose="02070309020205020404" pitchFamily="49" charset="0"/>
              </a:rPr>
              <a:t>Display "Grade is F. " </a:t>
            </a:r>
            <a:r>
              <a:rPr lang="en-US" sz="2000" dirty="0">
                <a:cs typeface="Courier New" panose="02070309020205020404" pitchFamily="49" charset="0"/>
              </a:rPr>
              <a:t>is executed, and the interpreter exists the entire if structure, and continues in the program after the if structure. However, if the condition is evaluated to False, the Else If is evaluated, and the process continues in the same way.</a:t>
            </a:r>
          </a:p>
          <a:p>
            <a:pPr marL="342900" lvl="1" indent="-342900">
              <a:spcBef>
                <a:spcPts val="1500"/>
              </a:spcBef>
            </a:pPr>
            <a:r>
              <a:rPr lang="en-US" sz="2000" dirty="0">
                <a:cs typeface="Courier New" panose="02070309020205020404" pitchFamily="49" charset="0"/>
              </a:rPr>
              <a:t>In a single run, only one clause in the if structure is executed depends on how the condition gets evaluated.</a:t>
            </a:r>
          </a:p>
          <a:p>
            <a:pPr marL="342900" lvl="1" indent="-342900">
              <a:spcBef>
                <a:spcPts val="1500"/>
              </a:spcBef>
            </a:pPr>
            <a:endParaRPr lang="en-US" altLang="en-US" sz="2000" dirty="0">
              <a:latin typeface="+mn-lt"/>
            </a:endParaRPr>
          </a:p>
          <a:p>
            <a:pPr marL="342900" lvl="1" indent="-342900">
              <a:spcBef>
                <a:spcPts val="1500"/>
              </a:spcBef>
            </a:pPr>
            <a:endParaRPr lang="en-US" dirty="0">
              <a:solidFill>
                <a:schemeClr val="bg1"/>
              </a:solidFill>
              <a:cs typeface="Courier New" panose="02070309020205020404" pitchFamily="49" charset="0"/>
            </a:endParaRPr>
          </a:p>
          <a:p>
            <a:pPr marL="0" lvl="1" indent="0">
              <a:spcBef>
                <a:spcPts val="1500"/>
              </a:spcBef>
              <a:buNone/>
            </a:pPr>
            <a:endParaRPr lang="en-US" altLang="en-US" sz="2400" dirty="0">
              <a:latin typeface="+mn-lt"/>
            </a:endParaRPr>
          </a:p>
          <a:p>
            <a:endParaRPr lang="en-CA" dirty="0">
              <a:effectLst/>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6" name="TextBox 5">
            <a:extLst>
              <a:ext uri="{FF2B5EF4-FFF2-40B4-BE49-F238E27FC236}">
                <a16:creationId xmlns:a16="http://schemas.microsoft.com/office/drawing/2014/main" id="{CCFBC479-EB9D-BC13-393D-A0DF6E97ADD0}"/>
              </a:ext>
            </a:extLst>
          </p:cNvPr>
          <p:cNvSpPr txBox="1"/>
          <p:nvPr/>
        </p:nvSpPr>
        <p:spPr>
          <a:xfrm>
            <a:off x="516835" y="1010269"/>
            <a:ext cx="10084904" cy="523220"/>
          </a:xfrm>
          <a:prstGeom prst="rect">
            <a:avLst/>
          </a:prstGeom>
          <a:noFill/>
        </p:spPr>
        <p:txBody>
          <a:bodyPr wrap="square">
            <a:spAutoFit/>
          </a:bodyPr>
          <a:lstStyle/>
          <a:p>
            <a:pPr marL="0" indent="0">
              <a:buNone/>
            </a:pPr>
            <a:r>
              <a:rPr lang="en-US" sz="2800" b="1" dirty="0">
                <a:solidFill>
                  <a:srgbClr val="FFFF00"/>
                </a:solidFill>
              </a:rPr>
              <a:t>Intro to Decision Structure: </a:t>
            </a:r>
            <a:r>
              <a:rPr lang="en-US" sz="2800" dirty="0">
                <a:solidFill>
                  <a:srgbClr val="FFFF00"/>
                </a:solidFill>
              </a:rPr>
              <a:t>multiple alternative structure</a:t>
            </a:r>
          </a:p>
        </p:txBody>
      </p:sp>
      <p:sp>
        <p:nvSpPr>
          <p:cNvPr id="5" name="Content Placeholder 2">
            <a:extLst>
              <a:ext uri="{FF2B5EF4-FFF2-40B4-BE49-F238E27FC236}">
                <a16:creationId xmlns:a16="http://schemas.microsoft.com/office/drawing/2014/main" id="{86081B2F-B1D1-0627-033A-2E32F5145B9E}"/>
              </a:ext>
            </a:extLst>
          </p:cNvPr>
          <p:cNvSpPr txBox="1">
            <a:spLocks/>
          </p:cNvSpPr>
          <p:nvPr/>
        </p:nvSpPr>
        <p:spPr>
          <a:xfrm>
            <a:off x="6096000" y="1720744"/>
            <a:ext cx="5777372" cy="4323734"/>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20000"/>
              </a:lnSpc>
              <a:spcBef>
                <a:spcPts val="1500"/>
              </a:spcBef>
            </a:pPr>
            <a:r>
              <a:rPr lang="en-US" altLang="en-US" dirty="0"/>
              <a:t>Another way to implement the multiple alternative decision structure. </a:t>
            </a:r>
          </a:p>
          <a:p>
            <a:pPr marL="536575" lvl="1" indent="0">
              <a:spcBef>
                <a:spcPts val="1500"/>
              </a:spcBef>
              <a:buFont typeface="Arial" panose="020B0604020202020204" pitchFamily="34" charset="0"/>
              <a:buNone/>
            </a:pPr>
            <a:r>
              <a:rPr lang="en-US" altLang="en-US" dirty="0">
                <a:latin typeface="Courier New" panose="02070309020205020404" pitchFamily="49" charset="0"/>
                <a:cs typeface="Courier New" panose="02070309020205020404" pitchFamily="49" charset="0"/>
              </a:rPr>
              <a:t>Read score</a:t>
            </a:r>
          </a:p>
          <a:p>
            <a:pPr marL="536575" indent="0">
              <a:buFont typeface="Arial" panose="020B0604020202020204" pitchFamily="34" charset="0"/>
              <a:buNone/>
            </a:pPr>
            <a:r>
              <a:rPr lang="en-US" sz="2400" dirty="0">
                <a:latin typeface="Courier New" panose="02070309020205020404" pitchFamily="49" charset="0"/>
                <a:cs typeface="Courier New" panose="02070309020205020404" pitchFamily="49" charset="0"/>
              </a:rPr>
              <a:t>If </a:t>
            </a:r>
            <a:r>
              <a:rPr lang="de-DE" sz="2400" dirty="0">
                <a:latin typeface="Courier New" panose="02070309020205020404" pitchFamily="49" charset="0"/>
                <a:cs typeface="Courier New" panose="02070309020205020404" pitchFamily="49" charset="0"/>
              </a:rPr>
              <a:t>score </a:t>
            </a:r>
            <a:r>
              <a:rPr lang="en-US" sz="2400" dirty="0">
                <a:latin typeface="Courier New" panose="02070309020205020404" pitchFamily="49" charset="0"/>
                <a:cs typeface="Courier New" panose="02070309020205020404" pitchFamily="49" charset="0"/>
              </a:rPr>
              <a:t>&lt; 60 Then</a:t>
            </a:r>
          </a:p>
          <a:p>
            <a:pPr marL="536575" indent="0">
              <a:buFont typeface="Arial" panose="020B0604020202020204" pitchFamily="34" charset="0"/>
              <a:buNone/>
            </a:pPr>
            <a:r>
              <a:rPr lang="en-US" sz="2400" dirty="0">
                <a:latin typeface="Courier New" panose="02070309020205020404" pitchFamily="49" charset="0"/>
                <a:cs typeface="Courier New" panose="02070309020205020404" pitchFamily="49" charset="0"/>
              </a:rPr>
              <a:t>    Display "Grade is F."</a:t>
            </a:r>
          </a:p>
          <a:p>
            <a:pPr marL="536575" indent="0">
              <a:buFont typeface="Arial" panose="020B0604020202020204" pitchFamily="34" charset="0"/>
              <a:buNone/>
            </a:pPr>
            <a:r>
              <a:rPr lang="en-US" sz="2400" dirty="0">
                <a:latin typeface="Courier New" panose="02070309020205020404" pitchFamily="49" charset="0"/>
                <a:cs typeface="Courier New" panose="02070309020205020404" pitchFamily="49" charset="0"/>
              </a:rPr>
              <a:t>Else If score &lt; 70 Then</a:t>
            </a:r>
          </a:p>
          <a:p>
            <a:pPr marL="536575" indent="0">
              <a:buFont typeface="Arial" panose="020B0604020202020204" pitchFamily="34" charset="0"/>
              <a:buNone/>
            </a:pPr>
            <a:r>
              <a:rPr lang="en-US" sz="2400" dirty="0">
                <a:latin typeface="Courier New" panose="02070309020205020404" pitchFamily="49" charset="0"/>
                <a:cs typeface="Courier New" panose="02070309020205020404" pitchFamily="49" charset="0"/>
              </a:rPr>
              <a:t>    Display "Grade is D." </a:t>
            </a:r>
          </a:p>
          <a:p>
            <a:pPr marL="536575" indent="0">
              <a:buFont typeface="Arial" panose="020B0604020202020204" pitchFamily="34" charset="0"/>
              <a:buNone/>
            </a:pPr>
            <a:r>
              <a:rPr lang="en-US" sz="2400" dirty="0">
                <a:latin typeface="Courier New" panose="02070309020205020404" pitchFamily="49" charset="0"/>
                <a:cs typeface="Courier New" panose="02070309020205020404" pitchFamily="49" charset="0"/>
              </a:rPr>
              <a:t>Else If score &lt; 80 Then</a:t>
            </a:r>
          </a:p>
          <a:p>
            <a:pPr marL="536575" indent="0">
              <a:buFont typeface="Arial" panose="020B0604020202020204" pitchFamily="34" charset="0"/>
              <a:buNone/>
            </a:pPr>
            <a:r>
              <a:rPr lang="en-US" sz="2400" dirty="0">
                <a:latin typeface="Courier New" panose="02070309020205020404" pitchFamily="49" charset="0"/>
                <a:cs typeface="Courier New" panose="02070309020205020404" pitchFamily="49" charset="0"/>
              </a:rPr>
              <a:t>    Display "Grade is C." </a:t>
            </a:r>
          </a:p>
          <a:p>
            <a:pPr marL="536575" indent="0">
              <a:buFont typeface="Arial" panose="020B0604020202020204" pitchFamily="34" charset="0"/>
              <a:buNone/>
            </a:pPr>
            <a:r>
              <a:rPr lang="en-US" sz="2400" dirty="0">
                <a:latin typeface="Courier New" panose="02070309020205020404" pitchFamily="49" charset="0"/>
                <a:cs typeface="Courier New" panose="02070309020205020404" pitchFamily="49" charset="0"/>
              </a:rPr>
              <a:t>Else If score &lt; 90 Then</a:t>
            </a:r>
          </a:p>
          <a:p>
            <a:pPr marL="536575" indent="0">
              <a:buFont typeface="Arial" panose="020B0604020202020204" pitchFamily="34" charset="0"/>
              <a:buNone/>
            </a:pPr>
            <a:r>
              <a:rPr lang="en-US" sz="2400" dirty="0">
                <a:latin typeface="Courier New" panose="02070309020205020404" pitchFamily="49" charset="0"/>
                <a:cs typeface="Courier New" panose="02070309020205020404" pitchFamily="49" charset="0"/>
              </a:rPr>
              <a:t>    Display "Grade is B."</a:t>
            </a:r>
          </a:p>
          <a:p>
            <a:pPr marL="536575" indent="0">
              <a:buFont typeface="Arial" panose="020B0604020202020204" pitchFamily="34" charset="0"/>
              <a:buNone/>
            </a:pPr>
            <a:r>
              <a:rPr lang="en-US" sz="2400" dirty="0">
                <a:latin typeface="Courier New" panose="02070309020205020404" pitchFamily="49" charset="0"/>
                <a:cs typeface="Courier New" panose="02070309020205020404" pitchFamily="49" charset="0"/>
              </a:rPr>
              <a:t>Else</a:t>
            </a:r>
          </a:p>
          <a:p>
            <a:pPr marL="536575" indent="0">
              <a:buFont typeface="Arial" panose="020B0604020202020204" pitchFamily="34" charset="0"/>
              <a:buNone/>
            </a:pPr>
            <a:r>
              <a:rPr lang="en-US" sz="2400" dirty="0">
                <a:latin typeface="Courier New" panose="02070309020205020404" pitchFamily="49" charset="0"/>
                <a:cs typeface="Courier New" panose="02070309020205020404" pitchFamily="49" charset="0"/>
              </a:rPr>
              <a:t>    Display "Grade is A."</a:t>
            </a:r>
          </a:p>
          <a:p>
            <a:pPr marL="536575" indent="0">
              <a:buFont typeface="Arial" panose="020B0604020202020204" pitchFamily="34" charset="0"/>
              <a:buNone/>
            </a:pPr>
            <a:r>
              <a:rPr lang="en-US" sz="2400" dirty="0">
                <a:latin typeface="Courier New" panose="02070309020205020404" pitchFamily="49" charset="0"/>
                <a:cs typeface="Courier New" panose="02070309020205020404" pitchFamily="49" charset="0"/>
              </a:rPr>
              <a:t>End If</a:t>
            </a:r>
          </a:p>
          <a:p>
            <a:pPr marL="342900" lvl="1" indent="-342900">
              <a:spcBef>
                <a:spcPts val="1500"/>
              </a:spcBef>
            </a:pPr>
            <a:endParaRPr lang="en-US" dirty="0">
              <a:cs typeface="Courier New" panose="02070309020205020404" pitchFamily="49" charset="0"/>
            </a:endParaRPr>
          </a:p>
          <a:p>
            <a:pPr marL="0" lvl="1" indent="0">
              <a:spcBef>
                <a:spcPts val="1500"/>
              </a:spcBef>
              <a:buFont typeface="Arial" panose="020B0604020202020204" pitchFamily="34" charset="0"/>
              <a:buNone/>
            </a:pPr>
            <a:endParaRPr lang="en-US" altLang="en-US" dirty="0"/>
          </a:p>
          <a:p>
            <a:endParaRPr lang="en-CA" dirty="0">
              <a:ea typeface="Times New Roman" panose="02020603050405020304" pitchFamily="18" charset="0"/>
            </a:endParaRPr>
          </a:p>
          <a:p>
            <a:endParaRPr lang="en-US" dirty="0"/>
          </a:p>
        </p:txBody>
      </p:sp>
    </p:spTree>
    <p:extLst>
      <p:ext uri="{BB962C8B-B14F-4D97-AF65-F5344CB8AC3E}">
        <p14:creationId xmlns:p14="http://schemas.microsoft.com/office/powerpoint/2010/main" val="189229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23</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372163" y="1991341"/>
            <a:ext cx="11083237" cy="4323734"/>
          </a:xfrm>
        </p:spPr>
        <p:txBody>
          <a:bodyPr>
            <a:normAutofit fontScale="92500" lnSpcReduction="10000"/>
          </a:bodyPr>
          <a:lstStyle/>
          <a:p>
            <a:pPr marL="342900" lvl="1" indent="-342900">
              <a:spcBef>
                <a:spcPts val="1500"/>
              </a:spcBef>
            </a:pPr>
            <a:r>
              <a:rPr lang="en-US" altLang="en-US" sz="2000" dirty="0">
                <a:latin typeface="+mn-lt"/>
              </a:rPr>
              <a:t>Design a program that solves the following problem: </a:t>
            </a:r>
            <a:r>
              <a:rPr lang="en-US" altLang="en-US" sz="2000" b="1" dirty="0">
                <a:solidFill>
                  <a:srgbClr val="FFFF00"/>
                </a:solidFill>
                <a:latin typeface="+mn-lt"/>
              </a:rPr>
              <a:t>Hint</a:t>
            </a:r>
            <a:r>
              <a:rPr lang="en-US" altLang="en-US" sz="2000" dirty="0">
                <a:latin typeface="+mn-lt"/>
              </a:rPr>
              <a:t>: if someone asks you to </a:t>
            </a:r>
            <a:r>
              <a:rPr lang="en-US" altLang="en-US" sz="2000" u="sng" dirty="0">
                <a:latin typeface="+mn-lt"/>
              </a:rPr>
              <a:t>design</a:t>
            </a:r>
            <a:r>
              <a:rPr lang="en-US" altLang="en-US" sz="2000" dirty="0">
                <a:latin typeface="+mn-lt"/>
              </a:rPr>
              <a:t> a program, the first thing should come to your mind is NOT to code because design happens before coding. </a:t>
            </a:r>
            <a:r>
              <a:rPr lang="en-US" altLang="en-US" sz="2000" dirty="0"/>
              <a:t>To design you write a pseudocode and/or draw a flowchart.</a:t>
            </a:r>
            <a:endParaRPr lang="en-US" altLang="en-US" sz="2000" dirty="0">
              <a:latin typeface="+mn-lt"/>
            </a:endParaRPr>
          </a:p>
          <a:p>
            <a:pPr marL="342900" lvl="1" indent="-342900">
              <a:spcBef>
                <a:spcPts val="1500"/>
              </a:spcBef>
            </a:pPr>
            <a:r>
              <a:rPr lang="en-US" altLang="en-US" sz="2000" dirty="0">
                <a:latin typeface="+mn-lt"/>
              </a:rPr>
              <a:t>The user enters a customer type (‘r’ , or ‘w’) and the total of purchases.</a:t>
            </a:r>
          </a:p>
          <a:p>
            <a:pPr marL="342900" lvl="1" indent="-342900">
              <a:spcBef>
                <a:spcPts val="1500"/>
              </a:spcBef>
            </a:pPr>
            <a:r>
              <a:rPr lang="en-US" altLang="en-US" sz="2000" dirty="0"/>
              <a:t>The program checks for the customer type</a:t>
            </a:r>
            <a:r>
              <a:rPr lang="en-US" altLang="en-US" sz="2000" dirty="0">
                <a:latin typeface="+mn-lt"/>
              </a:rPr>
              <a:t> (‘r’), if evaluated to True, it checks for the total. If the total </a:t>
            </a:r>
            <a:r>
              <a:rPr lang="en-US" altLang="en-US" sz="2000" dirty="0"/>
              <a:t>&gt; 0 and &lt; $100, the discount percent is 0.1; if total &gt;= $100 and &lt; $250, the discount percent is 0.2; if the total &gt;= $250 and &lt; $500, the discount percent is 0.3; otherwise, the discount percent is 0. 4.</a:t>
            </a:r>
          </a:p>
          <a:p>
            <a:pPr marL="342900" lvl="1" indent="-342900">
              <a:spcBef>
                <a:spcPts val="1500"/>
              </a:spcBef>
            </a:pPr>
            <a:r>
              <a:rPr lang="en-US" altLang="en-US" sz="2000" dirty="0">
                <a:latin typeface="+mn-lt"/>
              </a:rPr>
              <a:t>If the customer type (‘r’) is evaluated to False, it checks for type (‘w’); if it’s evaluated to True, the program checks for the following: if the total of purchases &gt; 0 and &lt; $300, the discount percent is 0.15; if the total is &gt;= $300 and &lt; $600, the discount percent is 0.25; otherwise, it sets to 0.35.</a:t>
            </a:r>
          </a:p>
          <a:p>
            <a:pPr marL="342900" lvl="1" indent="-342900">
              <a:spcBef>
                <a:spcPts val="1500"/>
              </a:spcBef>
            </a:pPr>
            <a:r>
              <a:rPr lang="en-US" altLang="en-US" sz="2000" dirty="0"/>
              <a:t>If the customer type neither (‘r’) nor (‘w’), the discount percent is set to 0.</a:t>
            </a:r>
          </a:p>
          <a:p>
            <a:pPr marL="342900" lvl="1" indent="-342900">
              <a:spcBef>
                <a:spcPts val="1500"/>
              </a:spcBef>
            </a:pPr>
            <a:r>
              <a:rPr lang="en-US" altLang="en-US" sz="2000" dirty="0">
                <a:latin typeface="+mn-lt"/>
              </a:rPr>
              <a:t>Outside the if structure, your program should print the total before the discount, the discount percent, the discounted amount and the final total that customer should pay.</a:t>
            </a:r>
          </a:p>
          <a:p>
            <a:pPr marL="342900" lvl="1" indent="-342900">
              <a:spcBef>
                <a:spcPts val="1500"/>
              </a:spcBef>
            </a:pPr>
            <a:endParaRPr lang="en-US" dirty="0">
              <a:solidFill>
                <a:schemeClr val="bg1"/>
              </a:solidFill>
              <a:cs typeface="Courier New" panose="02070309020205020404" pitchFamily="49" charset="0"/>
            </a:endParaRPr>
          </a:p>
          <a:p>
            <a:pPr marL="0" lvl="1" indent="0">
              <a:spcBef>
                <a:spcPts val="1500"/>
              </a:spcBef>
              <a:buNone/>
            </a:pPr>
            <a:endParaRPr lang="en-US" altLang="en-US" sz="2400" dirty="0">
              <a:latin typeface="+mn-lt"/>
            </a:endParaRPr>
          </a:p>
          <a:p>
            <a:endParaRPr lang="en-CA" dirty="0">
              <a:effectLst/>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6" name="TextBox 5">
            <a:extLst>
              <a:ext uri="{FF2B5EF4-FFF2-40B4-BE49-F238E27FC236}">
                <a16:creationId xmlns:a16="http://schemas.microsoft.com/office/drawing/2014/main" id="{CCFBC479-EB9D-BC13-393D-A0DF6E97ADD0}"/>
              </a:ext>
            </a:extLst>
          </p:cNvPr>
          <p:cNvSpPr txBox="1"/>
          <p:nvPr/>
        </p:nvSpPr>
        <p:spPr>
          <a:xfrm>
            <a:off x="516835" y="1010269"/>
            <a:ext cx="10084904" cy="584775"/>
          </a:xfrm>
          <a:prstGeom prst="rect">
            <a:avLst/>
          </a:prstGeom>
          <a:noFill/>
        </p:spPr>
        <p:txBody>
          <a:bodyPr wrap="square">
            <a:spAutoFit/>
          </a:bodyPr>
          <a:lstStyle/>
          <a:p>
            <a:r>
              <a:rPr lang="en-US" sz="2800" b="1" dirty="0">
                <a:solidFill>
                  <a:srgbClr val="FFFF00"/>
                </a:solidFill>
              </a:rPr>
              <a:t>Pseudocode Exercise: </a:t>
            </a:r>
            <a:r>
              <a:rPr lang="en-US" sz="3200" b="1" dirty="0">
                <a:solidFill>
                  <a:schemeClr val="accent6">
                    <a:lumMod val="75000"/>
                  </a:schemeClr>
                </a:solidFill>
              </a:rPr>
              <a:t>Do it yourself !</a:t>
            </a:r>
            <a:endParaRPr lang="en-US" sz="2800" dirty="0">
              <a:solidFill>
                <a:srgbClr val="FFFF00"/>
              </a:solidFill>
            </a:endParaRPr>
          </a:p>
        </p:txBody>
      </p:sp>
    </p:spTree>
    <p:extLst>
      <p:ext uri="{BB962C8B-B14F-4D97-AF65-F5344CB8AC3E}">
        <p14:creationId xmlns:p14="http://schemas.microsoft.com/office/powerpoint/2010/main" val="4463298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E2C8DB-D46E-4232-8FCD-8B7B6AFD2909}"/>
              </a:ext>
            </a:extLst>
          </p:cNvPr>
          <p:cNvSpPr>
            <a:spLocks noGrp="1"/>
          </p:cNvSpPr>
          <p:nvPr>
            <p:ph type="sldNum" sz="quarter" idx="12"/>
          </p:nvPr>
        </p:nvSpPr>
        <p:spPr/>
        <p:txBody>
          <a:bodyPr/>
          <a:lstStyle/>
          <a:p>
            <a:fld id="{C263D6C4-4840-40CC-AC84-17E24B3B7BDE}" type="slidenum">
              <a:rPr lang="en-US" noProof="0" smtClean="0"/>
              <a:pPr/>
              <a:t>24</a:t>
            </a:fld>
            <a:endParaRPr lang="en-US" noProof="0" dirty="0"/>
          </a:p>
        </p:txBody>
      </p:sp>
      <p:sp>
        <p:nvSpPr>
          <p:cNvPr id="4" name="Title 3">
            <a:extLst>
              <a:ext uri="{FF2B5EF4-FFF2-40B4-BE49-F238E27FC236}">
                <a16:creationId xmlns:a16="http://schemas.microsoft.com/office/drawing/2014/main" id="{2817143C-17BA-486C-BD78-38102D5A5F68}"/>
              </a:ext>
            </a:extLst>
          </p:cNvPr>
          <p:cNvSpPr>
            <a:spLocks noGrp="1"/>
          </p:cNvSpPr>
          <p:nvPr>
            <p:ph type="title"/>
          </p:nvPr>
        </p:nvSpPr>
        <p:spPr>
          <a:xfrm>
            <a:off x="831849" y="1645921"/>
            <a:ext cx="9686903" cy="1491174"/>
          </a:xfrm>
        </p:spPr>
        <p:txBody>
          <a:bodyPr anchor="t">
            <a:normAutofit fontScale="90000"/>
          </a:bodyPr>
          <a:lstStyle/>
          <a:p>
            <a:r>
              <a:rPr lang="en-US" sz="5400" dirty="0">
                <a:solidFill>
                  <a:srgbClr val="FFFF00"/>
                </a:solidFill>
              </a:rPr>
              <a:t>Implementing Decision Structures with Python</a:t>
            </a:r>
            <a:br>
              <a:rPr lang="en-US" sz="5400" dirty="0">
                <a:solidFill>
                  <a:srgbClr val="FFFF00"/>
                </a:solidFill>
              </a:rPr>
            </a:br>
            <a:r>
              <a:rPr lang="en-US" sz="5400" dirty="0">
                <a:solidFill>
                  <a:srgbClr val="FFFF00"/>
                </a:solidFill>
              </a:rPr>
              <a:t> </a:t>
            </a:r>
            <a:r>
              <a:rPr lang="en-CA" sz="3200" dirty="0">
                <a:solidFill>
                  <a:srgbClr val="92D050"/>
                </a:solidFill>
              </a:rPr>
              <a:t>Part - 2</a:t>
            </a:r>
            <a:endParaRPr lang="en-CA" dirty="0">
              <a:solidFill>
                <a:srgbClr val="92D050"/>
              </a:solidFill>
            </a:endParaRPr>
          </a:p>
        </p:txBody>
      </p:sp>
    </p:spTree>
    <p:extLst>
      <p:ext uri="{BB962C8B-B14F-4D97-AF65-F5344CB8AC3E}">
        <p14:creationId xmlns:p14="http://schemas.microsoft.com/office/powerpoint/2010/main" val="3591467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25</a:t>
            </a:fld>
            <a:endParaRPr lang="en-US" noProof="0"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6" name="TextBox 5">
            <a:extLst>
              <a:ext uri="{FF2B5EF4-FFF2-40B4-BE49-F238E27FC236}">
                <a16:creationId xmlns:a16="http://schemas.microsoft.com/office/drawing/2014/main" id="{CCFBC479-EB9D-BC13-393D-A0DF6E97ADD0}"/>
              </a:ext>
            </a:extLst>
          </p:cNvPr>
          <p:cNvSpPr txBox="1"/>
          <p:nvPr/>
        </p:nvSpPr>
        <p:spPr>
          <a:xfrm>
            <a:off x="516835" y="1010269"/>
            <a:ext cx="10084904" cy="523220"/>
          </a:xfrm>
          <a:prstGeom prst="rect">
            <a:avLst/>
          </a:prstGeom>
          <a:noFill/>
        </p:spPr>
        <p:txBody>
          <a:bodyPr wrap="square">
            <a:spAutoFit/>
          </a:bodyPr>
          <a:lstStyle/>
          <a:p>
            <a:pPr marL="0" indent="0">
              <a:buNone/>
            </a:pPr>
            <a:r>
              <a:rPr lang="en-US" sz="2800" b="1" dirty="0">
                <a:solidFill>
                  <a:srgbClr val="FFFF00"/>
                </a:solidFill>
              </a:rPr>
              <a:t>Intro to Decision Structure</a:t>
            </a:r>
            <a:endParaRPr lang="en-US" sz="2800" dirty="0">
              <a:solidFill>
                <a:srgbClr val="FFFF00"/>
              </a:solidFill>
            </a:endParaRPr>
          </a:p>
        </p:txBody>
      </p:sp>
      <p:sp>
        <p:nvSpPr>
          <p:cNvPr id="5" name="Content Placeholder 2">
            <a:extLst>
              <a:ext uri="{FF2B5EF4-FFF2-40B4-BE49-F238E27FC236}">
                <a16:creationId xmlns:a16="http://schemas.microsoft.com/office/drawing/2014/main" id="{86081B2F-B1D1-0627-033A-2E32F5145B9E}"/>
              </a:ext>
            </a:extLst>
          </p:cNvPr>
          <p:cNvSpPr txBox="1">
            <a:spLocks/>
          </p:cNvSpPr>
          <p:nvPr/>
        </p:nvSpPr>
        <p:spPr>
          <a:xfrm>
            <a:off x="364435" y="1720744"/>
            <a:ext cx="11508937" cy="4323734"/>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20000"/>
              </a:lnSpc>
              <a:spcBef>
                <a:spcPts val="1500"/>
              </a:spcBef>
              <a:buNone/>
            </a:pPr>
            <a:endParaRPr lang="en-US" altLang="en-US" dirty="0"/>
          </a:p>
          <a:p>
            <a:pPr marL="0" lvl="1" indent="0">
              <a:lnSpc>
                <a:spcPct val="120000"/>
              </a:lnSpc>
              <a:spcBef>
                <a:spcPts val="1500"/>
              </a:spcBef>
              <a:buNone/>
            </a:pPr>
            <a:r>
              <a:rPr lang="en-US" altLang="en-US" dirty="0"/>
              <a:t>Now, we have learned about </a:t>
            </a:r>
            <a:r>
              <a:rPr lang="en-US" altLang="en-US" i="1" dirty="0"/>
              <a:t>if (decision) structures </a:t>
            </a:r>
            <a:r>
              <a:rPr lang="en-US" altLang="en-US" dirty="0"/>
              <a:t>and how it works using the pseudocode. Remember that the decision structure is just part of your program.</a:t>
            </a:r>
          </a:p>
          <a:p>
            <a:pPr marL="0" lvl="1" indent="0">
              <a:lnSpc>
                <a:spcPct val="120000"/>
              </a:lnSpc>
              <a:spcBef>
                <a:spcPts val="1500"/>
              </a:spcBef>
              <a:buNone/>
            </a:pPr>
            <a:endParaRPr lang="en-US" altLang="en-US" dirty="0"/>
          </a:p>
          <a:p>
            <a:pPr marL="0" lvl="1" indent="0">
              <a:lnSpc>
                <a:spcPct val="120000"/>
              </a:lnSpc>
              <a:spcBef>
                <a:spcPts val="1500"/>
              </a:spcBef>
              <a:buNone/>
            </a:pPr>
            <a:r>
              <a:rPr lang="en-US" altLang="en-US" dirty="0"/>
              <a:t>Let’s try the decision structures with Python !</a:t>
            </a:r>
          </a:p>
          <a:p>
            <a:pPr marL="0" lvl="1" indent="0">
              <a:lnSpc>
                <a:spcPct val="120000"/>
              </a:lnSpc>
              <a:spcBef>
                <a:spcPts val="1500"/>
              </a:spcBef>
              <a:buNone/>
            </a:pPr>
            <a:r>
              <a:rPr lang="en-US" altLang="en-US" dirty="0"/>
              <a:t>In the following slides, you will see implementations of the three types of the decision structures.</a:t>
            </a:r>
          </a:p>
          <a:p>
            <a:pPr marL="0" lvl="1" indent="0">
              <a:lnSpc>
                <a:spcPct val="120000"/>
              </a:lnSpc>
              <a:spcBef>
                <a:spcPts val="1500"/>
              </a:spcBef>
              <a:buNone/>
            </a:pPr>
            <a:endParaRPr lang="en-US" altLang="en-US" dirty="0"/>
          </a:p>
          <a:p>
            <a:pPr marL="0" lvl="1" indent="0">
              <a:spcBef>
                <a:spcPts val="1500"/>
              </a:spcBef>
              <a:buNone/>
            </a:pPr>
            <a:endParaRPr lang="en-US" dirty="0">
              <a:cs typeface="Courier New" panose="02070309020205020404" pitchFamily="49" charset="0"/>
            </a:endParaRPr>
          </a:p>
          <a:p>
            <a:pPr marL="0" lvl="1" indent="0">
              <a:spcBef>
                <a:spcPts val="1500"/>
              </a:spcBef>
              <a:buFont typeface="Arial" panose="020B0604020202020204" pitchFamily="34" charset="0"/>
              <a:buNone/>
            </a:pPr>
            <a:endParaRPr lang="en-US" altLang="en-US" dirty="0"/>
          </a:p>
          <a:p>
            <a:endParaRPr lang="en-CA" dirty="0">
              <a:ea typeface="Times New Roman" panose="02020603050405020304" pitchFamily="18" charset="0"/>
            </a:endParaRPr>
          </a:p>
          <a:p>
            <a:endParaRPr lang="en-US" dirty="0"/>
          </a:p>
        </p:txBody>
      </p:sp>
    </p:spTree>
    <p:extLst>
      <p:ext uri="{BB962C8B-B14F-4D97-AF65-F5344CB8AC3E}">
        <p14:creationId xmlns:p14="http://schemas.microsoft.com/office/powerpoint/2010/main" val="3081751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26</a:t>
            </a:fld>
            <a:endParaRPr lang="en-US" noProof="0"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6" name="TextBox 5">
            <a:extLst>
              <a:ext uri="{FF2B5EF4-FFF2-40B4-BE49-F238E27FC236}">
                <a16:creationId xmlns:a16="http://schemas.microsoft.com/office/drawing/2014/main" id="{CCFBC479-EB9D-BC13-393D-A0DF6E97ADD0}"/>
              </a:ext>
            </a:extLst>
          </p:cNvPr>
          <p:cNvSpPr txBox="1"/>
          <p:nvPr/>
        </p:nvSpPr>
        <p:spPr>
          <a:xfrm>
            <a:off x="341531" y="1007690"/>
            <a:ext cx="10084904" cy="523220"/>
          </a:xfrm>
          <a:prstGeom prst="rect">
            <a:avLst/>
          </a:prstGeom>
          <a:noFill/>
        </p:spPr>
        <p:txBody>
          <a:bodyPr wrap="square">
            <a:spAutoFit/>
          </a:bodyPr>
          <a:lstStyle/>
          <a:p>
            <a:pPr marL="0" indent="0">
              <a:buNone/>
            </a:pPr>
            <a:r>
              <a:rPr lang="en-US" sz="2800" b="1" dirty="0">
                <a:solidFill>
                  <a:srgbClr val="FFFF00"/>
                </a:solidFill>
              </a:rPr>
              <a:t>Implementing the Decision Structures</a:t>
            </a:r>
            <a:endParaRPr lang="en-US" sz="2800" dirty="0">
              <a:solidFill>
                <a:srgbClr val="FFFF00"/>
              </a:solidFill>
            </a:endParaRPr>
          </a:p>
        </p:txBody>
      </p:sp>
      <p:sp>
        <p:nvSpPr>
          <p:cNvPr id="5" name="Content Placeholder 2">
            <a:extLst>
              <a:ext uri="{FF2B5EF4-FFF2-40B4-BE49-F238E27FC236}">
                <a16:creationId xmlns:a16="http://schemas.microsoft.com/office/drawing/2014/main" id="{86081B2F-B1D1-0627-033A-2E32F5145B9E}"/>
              </a:ext>
            </a:extLst>
          </p:cNvPr>
          <p:cNvSpPr txBox="1">
            <a:spLocks/>
          </p:cNvSpPr>
          <p:nvPr/>
        </p:nvSpPr>
        <p:spPr>
          <a:xfrm>
            <a:off x="341531" y="1795099"/>
            <a:ext cx="11508937" cy="4323734"/>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20000"/>
              </a:lnSpc>
              <a:spcBef>
                <a:spcPts val="1500"/>
              </a:spcBef>
              <a:buNone/>
            </a:pPr>
            <a:r>
              <a:rPr lang="en-US" altLang="en-US" dirty="0">
                <a:solidFill>
                  <a:srgbClr val="FFFF00"/>
                </a:solidFill>
              </a:rPr>
              <a:t>Python syntax</a:t>
            </a:r>
          </a:p>
          <a:p>
            <a:pPr marL="0" lvl="1" indent="0">
              <a:lnSpc>
                <a:spcPct val="120000"/>
              </a:lnSpc>
              <a:spcBef>
                <a:spcPts val="1500"/>
              </a:spcBef>
              <a:buNone/>
            </a:pPr>
            <a:endParaRPr lang="en-US" altLang="en-US" dirty="0">
              <a:solidFill>
                <a:srgbClr val="FFFF00"/>
              </a:solidFill>
            </a:endParaRPr>
          </a:p>
          <a:p>
            <a:pPr marL="0" lvl="1" indent="0">
              <a:lnSpc>
                <a:spcPct val="120000"/>
              </a:lnSpc>
              <a:spcBef>
                <a:spcPts val="1500"/>
              </a:spcBef>
              <a:buNone/>
            </a:pPr>
            <a:r>
              <a:rPr lang="en-US" altLang="en-US" dirty="0"/>
              <a:t> Notice the following:</a:t>
            </a:r>
          </a:p>
          <a:p>
            <a:pPr marL="342900" lvl="1" indent="-342900">
              <a:lnSpc>
                <a:spcPct val="120000"/>
              </a:lnSpc>
              <a:spcBef>
                <a:spcPts val="1500"/>
              </a:spcBef>
              <a:buFont typeface="Wingdings" panose="05000000000000000000" pitchFamily="2" charset="2"/>
              <a:buChar char="ü"/>
            </a:pPr>
            <a:r>
              <a:rPr lang="en-US" altLang="en-US" dirty="0"/>
              <a:t>In python, we use </a:t>
            </a:r>
            <a:r>
              <a:rPr lang="en-US" altLang="en-US" i="1" dirty="0" err="1"/>
              <a:t>elif</a:t>
            </a:r>
            <a:r>
              <a:rPr lang="en-US" altLang="en-US" dirty="0"/>
              <a:t> instead of </a:t>
            </a:r>
            <a:r>
              <a:rPr lang="en-US" altLang="en-US" i="1" dirty="0"/>
              <a:t>else if </a:t>
            </a:r>
            <a:r>
              <a:rPr lang="en-US" altLang="en-US" dirty="0"/>
              <a:t>in the pseudocode.</a:t>
            </a:r>
          </a:p>
          <a:p>
            <a:pPr marL="342900" lvl="1" indent="-342900">
              <a:lnSpc>
                <a:spcPct val="120000"/>
              </a:lnSpc>
              <a:spcBef>
                <a:spcPts val="1500"/>
              </a:spcBef>
              <a:buFont typeface="Wingdings" panose="05000000000000000000" pitchFamily="2" charset="2"/>
              <a:buChar char="ü"/>
            </a:pPr>
            <a:r>
              <a:rPr lang="en-US" altLang="en-US" dirty="0"/>
              <a:t>Indentation must be respected ! Otherwise python interpreter </a:t>
            </a:r>
            <a:r>
              <a:rPr lang="en-US" altLang="en-US" i="1" dirty="0"/>
              <a:t>complains</a:t>
            </a:r>
            <a:r>
              <a:rPr lang="en-US" altLang="en-US" dirty="0"/>
              <a:t> with syntax errors.  </a:t>
            </a:r>
          </a:p>
          <a:p>
            <a:pPr marL="342900" lvl="1" indent="-342900">
              <a:lnSpc>
                <a:spcPct val="120000"/>
              </a:lnSpc>
              <a:spcBef>
                <a:spcPts val="1500"/>
              </a:spcBef>
              <a:buFont typeface="Wingdings" panose="05000000000000000000" pitchFamily="2" charset="2"/>
              <a:buChar char="ü"/>
            </a:pPr>
            <a:r>
              <a:rPr lang="en-US" altLang="en-US" dirty="0"/>
              <a:t>The ( </a:t>
            </a:r>
            <a:r>
              <a:rPr lang="en-US" altLang="en-US" b="1" dirty="0">
                <a:solidFill>
                  <a:srgbClr val="FFFF00"/>
                </a:solidFill>
              </a:rPr>
              <a:t>:</a:t>
            </a:r>
            <a:r>
              <a:rPr lang="en-US" altLang="en-US" dirty="0"/>
              <a:t> ) at the end of the </a:t>
            </a:r>
            <a:r>
              <a:rPr lang="en-US" altLang="en-US" i="1" dirty="0"/>
              <a:t>if</a:t>
            </a:r>
            <a:r>
              <a:rPr lang="en-US" altLang="en-US" dirty="0"/>
              <a:t> , </a:t>
            </a:r>
            <a:r>
              <a:rPr lang="en-US" altLang="en-US" i="1" dirty="0" err="1"/>
              <a:t>elif</a:t>
            </a:r>
            <a:r>
              <a:rPr lang="en-US" altLang="en-US" dirty="0"/>
              <a:t> and </a:t>
            </a:r>
            <a:r>
              <a:rPr lang="en-US" altLang="en-US" i="1" dirty="0"/>
              <a:t>else</a:t>
            </a:r>
            <a:r>
              <a:rPr lang="en-US" altLang="en-US" dirty="0"/>
              <a:t> statements !</a:t>
            </a:r>
          </a:p>
          <a:p>
            <a:pPr marL="342900" lvl="1" indent="-342900">
              <a:lnSpc>
                <a:spcPct val="120000"/>
              </a:lnSpc>
              <a:spcBef>
                <a:spcPts val="1500"/>
              </a:spcBef>
              <a:buFont typeface="Wingdings" panose="05000000000000000000" pitchFamily="2" charset="2"/>
              <a:buChar char="ü"/>
            </a:pPr>
            <a:r>
              <a:rPr lang="en-US" altLang="en-US" dirty="0"/>
              <a:t>No </a:t>
            </a:r>
            <a:r>
              <a:rPr lang="en-US" altLang="en-US" i="1" dirty="0"/>
              <a:t>End If </a:t>
            </a:r>
            <a:r>
              <a:rPr lang="en-US" altLang="en-US" dirty="0"/>
              <a:t>at the end of the structure.</a:t>
            </a:r>
          </a:p>
          <a:p>
            <a:pPr marL="0" lvl="1" indent="0">
              <a:lnSpc>
                <a:spcPct val="120000"/>
              </a:lnSpc>
              <a:spcBef>
                <a:spcPts val="1500"/>
              </a:spcBef>
              <a:buNone/>
            </a:pPr>
            <a:endParaRPr lang="en-US" altLang="en-US" dirty="0"/>
          </a:p>
          <a:p>
            <a:pPr marL="0" lvl="1" indent="0">
              <a:lnSpc>
                <a:spcPct val="120000"/>
              </a:lnSpc>
              <a:spcBef>
                <a:spcPts val="1500"/>
              </a:spcBef>
              <a:buNone/>
            </a:pPr>
            <a:endParaRPr lang="en-US" altLang="en-US" dirty="0"/>
          </a:p>
          <a:p>
            <a:pPr marL="0" lvl="1" indent="0">
              <a:lnSpc>
                <a:spcPct val="120000"/>
              </a:lnSpc>
              <a:spcBef>
                <a:spcPts val="1500"/>
              </a:spcBef>
              <a:buNone/>
            </a:pPr>
            <a:endParaRPr lang="en-US" altLang="en-US" dirty="0"/>
          </a:p>
          <a:p>
            <a:pPr marL="0" lvl="1" indent="0">
              <a:spcBef>
                <a:spcPts val="1500"/>
              </a:spcBef>
              <a:buNone/>
            </a:pPr>
            <a:endParaRPr lang="en-US" dirty="0">
              <a:cs typeface="Courier New" panose="02070309020205020404" pitchFamily="49" charset="0"/>
            </a:endParaRPr>
          </a:p>
          <a:p>
            <a:pPr marL="0" lvl="1" indent="0">
              <a:spcBef>
                <a:spcPts val="1500"/>
              </a:spcBef>
              <a:buFont typeface="Arial" panose="020B0604020202020204" pitchFamily="34" charset="0"/>
              <a:buNone/>
            </a:pPr>
            <a:endParaRPr lang="en-US" altLang="en-US" dirty="0"/>
          </a:p>
          <a:p>
            <a:endParaRPr lang="en-CA" dirty="0">
              <a:ea typeface="Times New Roman" panose="02020603050405020304" pitchFamily="18" charset="0"/>
            </a:endParaRPr>
          </a:p>
          <a:p>
            <a:endParaRPr lang="en-US" dirty="0"/>
          </a:p>
        </p:txBody>
      </p:sp>
      <p:pic>
        <p:nvPicPr>
          <p:cNvPr id="9" name="Picture 8">
            <a:extLst>
              <a:ext uri="{FF2B5EF4-FFF2-40B4-BE49-F238E27FC236}">
                <a16:creationId xmlns:a16="http://schemas.microsoft.com/office/drawing/2014/main" id="{6BC4D7B8-EA0C-9FD5-8FF3-9C67258CF2F0}"/>
              </a:ext>
            </a:extLst>
          </p:cNvPr>
          <p:cNvPicPr>
            <a:picLocks noChangeAspect="1"/>
          </p:cNvPicPr>
          <p:nvPr/>
        </p:nvPicPr>
        <p:blipFill>
          <a:blip r:embed="rId2"/>
          <a:stretch>
            <a:fillRect/>
          </a:stretch>
        </p:blipFill>
        <p:spPr>
          <a:xfrm>
            <a:off x="7200022" y="1271879"/>
            <a:ext cx="4756452" cy="2157121"/>
          </a:xfrm>
          <a:prstGeom prst="rect">
            <a:avLst/>
          </a:prstGeom>
        </p:spPr>
      </p:pic>
    </p:spTree>
    <p:extLst>
      <p:ext uri="{BB962C8B-B14F-4D97-AF65-F5344CB8AC3E}">
        <p14:creationId xmlns:p14="http://schemas.microsoft.com/office/powerpoint/2010/main" val="915766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27</a:t>
            </a:fld>
            <a:endParaRPr lang="en-US" noProof="0"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6" name="TextBox 5">
            <a:extLst>
              <a:ext uri="{FF2B5EF4-FFF2-40B4-BE49-F238E27FC236}">
                <a16:creationId xmlns:a16="http://schemas.microsoft.com/office/drawing/2014/main" id="{CCFBC479-EB9D-BC13-393D-A0DF6E97ADD0}"/>
              </a:ext>
            </a:extLst>
          </p:cNvPr>
          <p:cNvSpPr txBox="1"/>
          <p:nvPr/>
        </p:nvSpPr>
        <p:spPr>
          <a:xfrm>
            <a:off x="341531" y="1007690"/>
            <a:ext cx="10084904" cy="523220"/>
          </a:xfrm>
          <a:prstGeom prst="rect">
            <a:avLst/>
          </a:prstGeom>
          <a:noFill/>
        </p:spPr>
        <p:txBody>
          <a:bodyPr wrap="square">
            <a:spAutoFit/>
          </a:bodyPr>
          <a:lstStyle/>
          <a:p>
            <a:pPr marL="0" indent="0">
              <a:buNone/>
            </a:pPr>
            <a:r>
              <a:rPr lang="en-US" sz="2800" b="1" dirty="0">
                <a:solidFill>
                  <a:srgbClr val="FFFF00"/>
                </a:solidFill>
              </a:rPr>
              <a:t>Implementing the Decision Structures: </a:t>
            </a:r>
            <a:r>
              <a:rPr lang="en-US" sz="2800" dirty="0">
                <a:solidFill>
                  <a:srgbClr val="FFFF00"/>
                </a:solidFill>
              </a:rPr>
              <a:t>examples</a:t>
            </a:r>
          </a:p>
        </p:txBody>
      </p:sp>
      <p:sp>
        <p:nvSpPr>
          <p:cNvPr id="5" name="Content Placeholder 2">
            <a:extLst>
              <a:ext uri="{FF2B5EF4-FFF2-40B4-BE49-F238E27FC236}">
                <a16:creationId xmlns:a16="http://schemas.microsoft.com/office/drawing/2014/main" id="{86081B2F-B1D1-0627-033A-2E32F5145B9E}"/>
              </a:ext>
            </a:extLst>
          </p:cNvPr>
          <p:cNvSpPr txBox="1">
            <a:spLocks/>
          </p:cNvSpPr>
          <p:nvPr/>
        </p:nvSpPr>
        <p:spPr>
          <a:xfrm>
            <a:off x="341531" y="1795099"/>
            <a:ext cx="11508937" cy="4323734"/>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20000"/>
              </a:lnSpc>
              <a:spcBef>
                <a:spcPts val="1500"/>
              </a:spcBef>
              <a:buNone/>
            </a:pPr>
            <a:endParaRPr lang="en-US" altLang="en-US" dirty="0"/>
          </a:p>
          <a:p>
            <a:pPr marL="0" lvl="1" indent="0">
              <a:lnSpc>
                <a:spcPct val="120000"/>
              </a:lnSpc>
              <a:spcBef>
                <a:spcPts val="1500"/>
              </a:spcBef>
              <a:buNone/>
            </a:pPr>
            <a:endParaRPr lang="en-US" altLang="en-US" dirty="0"/>
          </a:p>
          <a:p>
            <a:pPr marL="0" lvl="1" indent="0">
              <a:lnSpc>
                <a:spcPct val="120000"/>
              </a:lnSpc>
              <a:spcBef>
                <a:spcPts val="1500"/>
              </a:spcBef>
              <a:buNone/>
            </a:pPr>
            <a:endParaRPr lang="en-US" altLang="en-US" dirty="0"/>
          </a:p>
          <a:p>
            <a:pPr marL="0" lvl="1" indent="0">
              <a:spcBef>
                <a:spcPts val="1500"/>
              </a:spcBef>
              <a:buNone/>
            </a:pPr>
            <a:endParaRPr lang="en-US" dirty="0">
              <a:cs typeface="Courier New" panose="02070309020205020404" pitchFamily="49" charset="0"/>
            </a:endParaRPr>
          </a:p>
          <a:p>
            <a:pPr marL="0" lvl="1" indent="0">
              <a:spcBef>
                <a:spcPts val="1500"/>
              </a:spcBef>
              <a:buFont typeface="Arial" panose="020B0604020202020204" pitchFamily="34" charset="0"/>
              <a:buNone/>
            </a:pPr>
            <a:endParaRPr lang="en-US" altLang="en-US" dirty="0"/>
          </a:p>
          <a:p>
            <a:endParaRPr lang="en-CA" dirty="0">
              <a:ea typeface="Times New Roman" panose="02020603050405020304" pitchFamily="18" charset="0"/>
            </a:endParaRPr>
          </a:p>
          <a:p>
            <a:endParaRPr lang="en-US" dirty="0"/>
          </a:p>
        </p:txBody>
      </p:sp>
      <p:pic>
        <p:nvPicPr>
          <p:cNvPr id="12" name="Picture 11">
            <a:extLst>
              <a:ext uri="{FF2B5EF4-FFF2-40B4-BE49-F238E27FC236}">
                <a16:creationId xmlns:a16="http://schemas.microsoft.com/office/drawing/2014/main" id="{CF9DF13D-C711-8042-90D9-0A8016A27EA4}"/>
              </a:ext>
            </a:extLst>
          </p:cNvPr>
          <p:cNvPicPr>
            <a:picLocks noChangeAspect="1"/>
          </p:cNvPicPr>
          <p:nvPr/>
        </p:nvPicPr>
        <p:blipFill>
          <a:blip r:embed="rId2"/>
          <a:stretch>
            <a:fillRect/>
          </a:stretch>
        </p:blipFill>
        <p:spPr>
          <a:xfrm>
            <a:off x="462958" y="1598857"/>
            <a:ext cx="4671825" cy="2849772"/>
          </a:xfrm>
          <a:prstGeom prst="rect">
            <a:avLst/>
          </a:prstGeom>
        </p:spPr>
      </p:pic>
      <p:sp>
        <p:nvSpPr>
          <p:cNvPr id="8" name="Oval 7">
            <a:extLst>
              <a:ext uri="{FF2B5EF4-FFF2-40B4-BE49-F238E27FC236}">
                <a16:creationId xmlns:a16="http://schemas.microsoft.com/office/drawing/2014/main" id="{75AE67B4-43B2-EAB6-3288-7BA289E13F9E}"/>
              </a:ext>
            </a:extLst>
          </p:cNvPr>
          <p:cNvSpPr/>
          <p:nvPr/>
        </p:nvSpPr>
        <p:spPr>
          <a:xfrm>
            <a:off x="1513430" y="3434837"/>
            <a:ext cx="284922" cy="1457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7DE1F811-9490-8441-D209-00E7ED6CF118}"/>
              </a:ext>
            </a:extLst>
          </p:cNvPr>
          <p:cNvSpPr/>
          <p:nvPr/>
        </p:nvSpPr>
        <p:spPr>
          <a:xfrm>
            <a:off x="1513430" y="3958789"/>
            <a:ext cx="284922" cy="1457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4" name="Picture 13">
            <a:extLst>
              <a:ext uri="{FF2B5EF4-FFF2-40B4-BE49-F238E27FC236}">
                <a16:creationId xmlns:a16="http://schemas.microsoft.com/office/drawing/2014/main" id="{0F84DD14-C120-7648-EB00-A3728C842B0D}"/>
              </a:ext>
            </a:extLst>
          </p:cNvPr>
          <p:cNvPicPr>
            <a:picLocks noChangeAspect="1"/>
          </p:cNvPicPr>
          <p:nvPr/>
        </p:nvPicPr>
        <p:blipFill>
          <a:blip r:embed="rId3"/>
          <a:stretch>
            <a:fillRect/>
          </a:stretch>
        </p:blipFill>
        <p:spPr>
          <a:xfrm>
            <a:off x="6095999" y="1630701"/>
            <a:ext cx="5029237" cy="2786083"/>
          </a:xfrm>
          <a:prstGeom prst="rect">
            <a:avLst/>
          </a:prstGeom>
        </p:spPr>
      </p:pic>
    </p:spTree>
    <p:extLst>
      <p:ext uri="{BB962C8B-B14F-4D97-AF65-F5344CB8AC3E}">
        <p14:creationId xmlns:p14="http://schemas.microsoft.com/office/powerpoint/2010/main" val="948095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28</a:t>
            </a:fld>
            <a:endParaRPr lang="en-US" noProof="0"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6" name="TextBox 5">
            <a:extLst>
              <a:ext uri="{FF2B5EF4-FFF2-40B4-BE49-F238E27FC236}">
                <a16:creationId xmlns:a16="http://schemas.microsoft.com/office/drawing/2014/main" id="{CCFBC479-EB9D-BC13-393D-A0DF6E97ADD0}"/>
              </a:ext>
            </a:extLst>
          </p:cNvPr>
          <p:cNvSpPr txBox="1"/>
          <p:nvPr/>
        </p:nvSpPr>
        <p:spPr>
          <a:xfrm>
            <a:off x="341531" y="1007690"/>
            <a:ext cx="10084904" cy="523220"/>
          </a:xfrm>
          <a:prstGeom prst="rect">
            <a:avLst/>
          </a:prstGeom>
          <a:noFill/>
        </p:spPr>
        <p:txBody>
          <a:bodyPr wrap="square">
            <a:spAutoFit/>
          </a:bodyPr>
          <a:lstStyle/>
          <a:p>
            <a:pPr marL="0" indent="0">
              <a:buNone/>
            </a:pPr>
            <a:r>
              <a:rPr lang="en-US" sz="2800" b="1" dirty="0">
                <a:solidFill>
                  <a:srgbClr val="FFFF00"/>
                </a:solidFill>
              </a:rPr>
              <a:t>Implementing the Decision Structures: </a:t>
            </a:r>
            <a:r>
              <a:rPr lang="en-US" sz="2800" dirty="0">
                <a:solidFill>
                  <a:srgbClr val="FFFF00"/>
                </a:solidFill>
              </a:rPr>
              <a:t>examples</a:t>
            </a:r>
          </a:p>
        </p:txBody>
      </p:sp>
      <p:sp>
        <p:nvSpPr>
          <p:cNvPr id="5" name="Content Placeholder 2">
            <a:extLst>
              <a:ext uri="{FF2B5EF4-FFF2-40B4-BE49-F238E27FC236}">
                <a16:creationId xmlns:a16="http://schemas.microsoft.com/office/drawing/2014/main" id="{86081B2F-B1D1-0627-033A-2E32F5145B9E}"/>
              </a:ext>
            </a:extLst>
          </p:cNvPr>
          <p:cNvSpPr txBox="1">
            <a:spLocks/>
          </p:cNvSpPr>
          <p:nvPr/>
        </p:nvSpPr>
        <p:spPr>
          <a:xfrm>
            <a:off x="341531" y="1795099"/>
            <a:ext cx="11508937" cy="4323734"/>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20000"/>
              </a:lnSpc>
              <a:spcBef>
                <a:spcPts val="1500"/>
              </a:spcBef>
              <a:buNone/>
            </a:pPr>
            <a:endParaRPr lang="en-US" altLang="en-US" dirty="0"/>
          </a:p>
          <a:p>
            <a:pPr marL="0" lvl="1" indent="0">
              <a:lnSpc>
                <a:spcPct val="120000"/>
              </a:lnSpc>
              <a:spcBef>
                <a:spcPts val="1500"/>
              </a:spcBef>
              <a:buNone/>
            </a:pPr>
            <a:endParaRPr lang="en-US" altLang="en-US" dirty="0"/>
          </a:p>
          <a:p>
            <a:pPr marL="0" lvl="1" indent="0">
              <a:lnSpc>
                <a:spcPct val="120000"/>
              </a:lnSpc>
              <a:spcBef>
                <a:spcPts val="1500"/>
              </a:spcBef>
              <a:buNone/>
            </a:pPr>
            <a:endParaRPr lang="en-US" altLang="en-US" dirty="0"/>
          </a:p>
          <a:p>
            <a:pPr marL="0" lvl="1" indent="0">
              <a:spcBef>
                <a:spcPts val="1500"/>
              </a:spcBef>
              <a:buNone/>
            </a:pPr>
            <a:endParaRPr lang="en-US" dirty="0">
              <a:cs typeface="Courier New" panose="02070309020205020404" pitchFamily="49" charset="0"/>
            </a:endParaRPr>
          </a:p>
          <a:p>
            <a:pPr marL="0" lvl="1" indent="0">
              <a:spcBef>
                <a:spcPts val="1500"/>
              </a:spcBef>
              <a:buFont typeface="Arial" panose="020B0604020202020204" pitchFamily="34" charset="0"/>
              <a:buNone/>
            </a:pPr>
            <a:endParaRPr lang="en-US" altLang="en-US" dirty="0"/>
          </a:p>
          <a:p>
            <a:endParaRPr lang="en-CA" dirty="0">
              <a:ea typeface="Times New Roman" panose="02020603050405020304" pitchFamily="18" charset="0"/>
            </a:endParaRPr>
          </a:p>
          <a:p>
            <a:endParaRPr lang="en-US" dirty="0"/>
          </a:p>
        </p:txBody>
      </p:sp>
      <p:pic>
        <p:nvPicPr>
          <p:cNvPr id="7" name="Picture 6">
            <a:extLst>
              <a:ext uri="{FF2B5EF4-FFF2-40B4-BE49-F238E27FC236}">
                <a16:creationId xmlns:a16="http://schemas.microsoft.com/office/drawing/2014/main" id="{FD76058B-F1CD-3221-27D8-E8297E85A40D}"/>
              </a:ext>
            </a:extLst>
          </p:cNvPr>
          <p:cNvPicPr>
            <a:picLocks noChangeAspect="1"/>
          </p:cNvPicPr>
          <p:nvPr/>
        </p:nvPicPr>
        <p:blipFill>
          <a:blip r:embed="rId2"/>
          <a:stretch>
            <a:fillRect/>
          </a:stretch>
        </p:blipFill>
        <p:spPr>
          <a:xfrm>
            <a:off x="2452624" y="1590260"/>
            <a:ext cx="5440000" cy="5151185"/>
          </a:xfrm>
          <a:prstGeom prst="rect">
            <a:avLst/>
          </a:prstGeom>
        </p:spPr>
      </p:pic>
    </p:spTree>
    <p:extLst>
      <p:ext uri="{BB962C8B-B14F-4D97-AF65-F5344CB8AC3E}">
        <p14:creationId xmlns:p14="http://schemas.microsoft.com/office/powerpoint/2010/main" val="477190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29</a:t>
            </a:fld>
            <a:endParaRPr lang="en-US" noProof="0"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6" name="TextBox 5">
            <a:extLst>
              <a:ext uri="{FF2B5EF4-FFF2-40B4-BE49-F238E27FC236}">
                <a16:creationId xmlns:a16="http://schemas.microsoft.com/office/drawing/2014/main" id="{CCFBC479-EB9D-BC13-393D-A0DF6E97ADD0}"/>
              </a:ext>
            </a:extLst>
          </p:cNvPr>
          <p:cNvSpPr txBox="1"/>
          <p:nvPr/>
        </p:nvSpPr>
        <p:spPr>
          <a:xfrm>
            <a:off x="341531" y="1007690"/>
            <a:ext cx="10084904" cy="523220"/>
          </a:xfrm>
          <a:prstGeom prst="rect">
            <a:avLst/>
          </a:prstGeom>
          <a:noFill/>
        </p:spPr>
        <p:txBody>
          <a:bodyPr wrap="square">
            <a:spAutoFit/>
          </a:bodyPr>
          <a:lstStyle/>
          <a:p>
            <a:pPr marL="0" indent="0">
              <a:buNone/>
            </a:pPr>
            <a:r>
              <a:rPr lang="en-US" sz="2800" b="1" dirty="0">
                <a:solidFill>
                  <a:srgbClr val="FFFF00"/>
                </a:solidFill>
              </a:rPr>
              <a:t>Implementing the Decision Structures: </a:t>
            </a:r>
            <a:r>
              <a:rPr lang="en-US" sz="2800" dirty="0">
                <a:solidFill>
                  <a:srgbClr val="FFFF00"/>
                </a:solidFill>
              </a:rPr>
              <a:t>examples</a:t>
            </a:r>
          </a:p>
        </p:txBody>
      </p:sp>
      <p:sp>
        <p:nvSpPr>
          <p:cNvPr id="5" name="Content Placeholder 2">
            <a:extLst>
              <a:ext uri="{FF2B5EF4-FFF2-40B4-BE49-F238E27FC236}">
                <a16:creationId xmlns:a16="http://schemas.microsoft.com/office/drawing/2014/main" id="{86081B2F-B1D1-0627-033A-2E32F5145B9E}"/>
              </a:ext>
            </a:extLst>
          </p:cNvPr>
          <p:cNvSpPr txBox="1">
            <a:spLocks/>
          </p:cNvSpPr>
          <p:nvPr/>
        </p:nvSpPr>
        <p:spPr>
          <a:xfrm>
            <a:off x="341531" y="1795099"/>
            <a:ext cx="11508937" cy="4323734"/>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20000"/>
              </a:lnSpc>
              <a:spcBef>
                <a:spcPts val="1500"/>
              </a:spcBef>
              <a:buNone/>
            </a:pPr>
            <a:endParaRPr lang="en-US" altLang="en-US" dirty="0"/>
          </a:p>
          <a:p>
            <a:pPr marL="0" lvl="1" indent="0">
              <a:lnSpc>
                <a:spcPct val="120000"/>
              </a:lnSpc>
              <a:spcBef>
                <a:spcPts val="1500"/>
              </a:spcBef>
              <a:buNone/>
            </a:pPr>
            <a:endParaRPr lang="en-US" altLang="en-US" dirty="0"/>
          </a:p>
          <a:p>
            <a:pPr marL="0" lvl="1" indent="0">
              <a:lnSpc>
                <a:spcPct val="120000"/>
              </a:lnSpc>
              <a:spcBef>
                <a:spcPts val="1500"/>
              </a:spcBef>
              <a:buNone/>
            </a:pPr>
            <a:endParaRPr lang="en-US" altLang="en-US" dirty="0"/>
          </a:p>
          <a:p>
            <a:pPr marL="0" lvl="1" indent="0">
              <a:spcBef>
                <a:spcPts val="1500"/>
              </a:spcBef>
              <a:buNone/>
            </a:pPr>
            <a:endParaRPr lang="en-US" dirty="0">
              <a:cs typeface="Courier New" panose="02070309020205020404" pitchFamily="49" charset="0"/>
            </a:endParaRPr>
          </a:p>
          <a:p>
            <a:pPr marL="0" lvl="1" indent="0">
              <a:spcBef>
                <a:spcPts val="1500"/>
              </a:spcBef>
              <a:buFont typeface="Arial" panose="020B0604020202020204" pitchFamily="34" charset="0"/>
              <a:buNone/>
            </a:pPr>
            <a:endParaRPr lang="en-US" altLang="en-US" dirty="0"/>
          </a:p>
          <a:p>
            <a:endParaRPr lang="en-CA" dirty="0">
              <a:ea typeface="Times New Roman" panose="02020603050405020304" pitchFamily="18" charset="0"/>
            </a:endParaRPr>
          </a:p>
          <a:p>
            <a:endParaRPr lang="en-US" dirty="0"/>
          </a:p>
        </p:txBody>
      </p:sp>
      <p:pic>
        <p:nvPicPr>
          <p:cNvPr id="8" name="Picture 7">
            <a:extLst>
              <a:ext uri="{FF2B5EF4-FFF2-40B4-BE49-F238E27FC236}">
                <a16:creationId xmlns:a16="http://schemas.microsoft.com/office/drawing/2014/main" id="{7031E6F3-7183-ACE4-E5B8-9C011542F8F7}"/>
              </a:ext>
            </a:extLst>
          </p:cNvPr>
          <p:cNvPicPr>
            <a:picLocks noChangeAspect="1"/>
          </p:cNvPicPr>
          <p:nvPr/>
        </p:nvPicPr>
        <p:blipFill>
          <a:blip r:embed="rId2"/>
          <a:stretch>
            <a:fillRect/>
          </a:stretch>
        </p:blipFill>
        <p:spPr>
          <a:xfrm>
            <a:off x="3712555" y="1530911"/>
            <a:ext cx="5615029" cy="5048794"/>
          </a:xfrm>
          <a:prstGeom prst="rect">
            <a:avLst/>
          </a:prstGeom>
        </p:spPr>
      </p:pic>
    </p:spTree>
    <p:extLst>
      <p:ext uri="{BB962C8B-B14F-4D97-AF65-F5344CB8AC3E}">
        <p14:creationId xmlns:p14="http://schemas.microsoft.com/office/powerpoint/2010/main" val="23595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E2C8DB-D46E-4232-8FCD-8B7B6AFD2909}"/>
              </a:ext>
            </a:extLst>
          </p:cNvPr>
          <p:cNvSpPr>
            <a:spLocks noGrp="1"/>
          </p:cNvSpPr>
          <p:nvPr>
            <p:ph type="sldNum" sz="quarter" idx="12"/>
          </p:nvPr>
        </p:nvSpPr>
        <p:spPr/>
        <p:txBody>
          <a:bodyPr/>
          <a:lstStyle/>
          <a:p>
            <a:fld id="{C263D6C4-4840-40CC-AC84-17E24B3B7BDE}" type="slidenum">
              <a:rPr lang="en-US" noProof="0" smtClean="0"/>
              <a:pPr/>
              <a:t>3</a:t>
            </a:fld>
            <a:endParaRPr lang="en-US" noProof="0" dirty="0"/>
          </a:p>
        </p:txBody>
      </p:sp>
      <p:sp>
        <p:nvSpPr>
          <p:cNvPr id="4" name="Title 3">
            <a:extLst>
              <a:ext uri="{FF2B5EF4-FFF2-40B4-BE49-F238E27FC236}">
                <a16:creationId xmlns:a16="http://schemas.microsoft.com/office/drawing/2014/main" id="{2817143C-17BA-486C-BD78-38102D5A5F68}"/>
              </a:ext>
            </a:extLst>
          </p:cNvPr>
          <p:cNvSpPr>
            <a:spLocks noGrp="1"/>
          </p:cNvSpPr>
          <p:nvPr>
            <p:ph type="title"/>
          </p:nvPr>
        </p:nvSpPr>
        <p:spPr>
          <a:xfrm>
            <a:off x="831849" y="1645921"/>
            <a:ext cx="9686903" cy="1491174"/>
          </a:xfrm>
        </p:spPr>
        <p:txBody>
          <a:bodyPr anchor="t">
            <a:normAutofit fontScale="90000"/>
          </a:bodyPr>
          <a:lstStyle/>
          <a:p>
            <a:r>
              <a:rPr lang="en-US" sz="5400" dirty="0">
                <a:solidFill>
                  <a:srgbClr val="FFFF00"/>
                </a:solidFill>
              </a:rPr>
              <a:t>Writing Pseudocode for Decision Structures</a:t>
            </a:r>
            <a:br>
              <a:rPr lang="en-US" sz="5400" dirty="0">
                <a:solidFill>
                  <a:srgbClr val="FFFF00"/>
                </a:solidFill>
              </a:rPr>
            </a:br>
            <a:r>
              <a:rPr lang="en-US" sz="5400" dirty="0">
                <a:solidFill>
                  <a:srgbClr val="FFFF00"/>
                </a:solidFill>
              </a:rPr>
              <a:t> </a:t>
            </a:r>
            <a:r>
              <a:rPr lang="en-CA" sz="3200" dirty="0">
                <a:solidFill>
                  <a:srgbClr val="92D050"/>
                </a:solidFill>
              </a:rPr>
              <a:t>Part - 1</a:t>
            </a:r>
            <a:endParaRPr lang="en-CA" dirty="0">
              <a:solidFill>
                <a:srgbClr val="92D050"/>
              </a:solidFill>
            </a:endParaRPr>
          </a:p>
        </p:txBody>
      </p:sp>
    </p:spTree>
    <p:extLst>
      <p:ext uri="{BB962C8B-B14F-4D97-AF65-F5344CB8AC3E}">
        <p14:creationId xmlns:p14="http://schemas.microsoft.com/office/powerpoint/2010/main" val="3538037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30</a:t>
            </a:fld>
            <a:endParaRPr lang="en-US" noProof="0"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6" name="TextBox 5">
            <a:extLst>
              <a:ext uri="{FF2B5EF4-FFF2-40B4-BE49-F238E27FC236}">
                <a16:creationId xmlns:a16="http://schemas.microsoft.com/office/drawing/2014/main" id="{CCFBC479-EB9D-BC13-393D-A0DF6E97ADD0}"/>
              </a:ext>
            </a:extLst>
          </p:cNvPr>
          <p:cNvSpPr txBox="1"/>
          <p:nvPr/>
        </p:nvSpPr>
        <p:spPr>
          <a:xfrm>
            <a:off x="341531" y="1007690"/>
            <a:ext cx="10084904" cy="523220"/>
          </a:xfrm>
          <a:prstGeom prst="rect">
            <a:avLst/>
          </a:prstGeom>
          <a:noFill/>
        </p:spPr>
        <p:txBody>
          <a:bodyPr wrap="square">
            <a:spAutoFit/>
          </a:bodyPr>
          <a:lstStyle/>
          <a:p>
            <a:pPr marL="0" indent="0">
              <a:buNone/>
            </a:pPr>
            <a:r>
              <a:rPr lang="en-US" sz="2800" b="1" dirty="0">
                <a:solidFill>
                  <a:srgbClr val="FFFF00"/>
                </a:solidFill>
              </a:rPr>
              <a:t>Implementing the Decision Structures: </a:t>
            </a:r>
            <a:r>
              <a:rPr lang="en-US" sz="2800" dirty="0">
                <a:solidFill>
                  <a:srgbClr val="FFFF00"/>
                </a:solidFill>
              </a:rPr>
              <a:t>examples</a:t>
            </a:r>
          </a:p>
        </p:txBody>
      </p:sp>
      <p:sp>
        <p:nvSpPr>
          <p:cNvPr id="5" name="Content Placeholder 2">
            <a:extLst>
              <a:ext uri="{FF2B5EF4-FFF2-40B4-BE49-F238E27FC236}">
                <a16:creationId xmlns:a16="http://schemas.microsoft.com/office/drawing/2014/main" id="{86081B2F-B1D1-0627-033A-2E32F5145B9E}"/>
              </a:ext>
            </a:extLst>
          </p:cNvPr>
          <p:cNvSpPr txBox="1">
            <a:spLocks/>
          </p:cNvSpPr>
          <p:nvPr/>
        </p:nvSpPr>
        <p:spPr>
          <a:xfrm>
            <a:off x="341531" y="1795099"/>
            <a:ext cx="11508937" cy="4323734"/>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20000"/>
              </a:lnSpc>
              <a:spcBef>
                <a:spcPts val="1500"/>
              </a:spcBef>
              <a:buNone/>
            </a:pPr>
            <a:endParaRPr lang="en-US" altLang="en-US" dirty="0"/>
          </a:p>
          <a:p>
            <a:pPr marL="0" lvl="1" indent="0">
              <a:lnSpc>
                <a:spcPct val="120000"/>
              </a:lnSpc>
              <a:spcBef>
                <a:spcPts val="1500"/>
              </a:spcBef>
              <a:buNone/>
            </a:pPr>
            <a:endParaRPr lang="en-US" altLang="en-US" dirty="0"/>
          </a:p>
          <a:p>
            <a:pPr marL="0" lvl="1" indent="0">
              <a:lnSpc>
                <a:spcPct val="120000"/>
              </a:lnSpc>
              <a:spcBef>
                <a:spcPts val="1500"/>
              </a:spcBef>
              <a:buNone/>
            </a:pPr>
            <a:endParaRPr lang="en-US" altLang="en-US" dirty="0"/>
          </a:p>
          <a:p>
            <a:pPr marL="0" lvl="1" indent="0">
              <a:spcBef>
                <a:spcPts val="1500"/>
              </a:spcBef>
              <a:buNone/>
            </a:pPr>
            <a:endParaRPr lang="en-US" dirty="0">
              <a:cs typeface="Courier New" panose="02070309020205020404" pitchFamily="49" charset="0"/>
            </a:endParaRPr>
          </a:p>
          <a:p>
            <a:pPr marL="0" lvl="1" indent="0">
              <a:spcBef>
                <a:spcPts val="1500"/>
              </a:spcBef>
              <a:buFont typeface="Arial" panose="020B0604020202020204" pitchFamily="34" charset="0"/>
              <a:buNone/>
            </a:pPr>
            <a:endParaRPr lang="en-US" altLang="en-US" dirty="0"/>
          </a:p>
          <a:p>
            <a:endParaRPr lang="en-CA" dirty="0">
              <a:ea typeface="Times New Roman" panose="02020603050405020304" pitchFamily="18" charset="0"/>
            </a:endParaRPr>
          </a:p>
          <a:p>
            <a:endParaRPr lang="en-US" dirty="0"/>
          </a:p>
        </p:txBody>
      </p:sp>
      <p:pic>
        <p:nvPicPr>
          <p:cNvPr id="7" name="Picture 6">
            <a:extLst>
              <a:ext uri="{FF2B5EF4-FFF2-40B4-BE49-F238E27FC236}">
                <a16:creationId xmlns:a16="http://schemas.microsoft.com/office/drawing/2014/main" id="{6DE2A250-3FF2-6DB2-6FD0-D298CEF15EC4}"/>
              </a:ext>
            </a:extLst>
          </p:cNvPr>
          <p:cNvPicPr>
            <a:picLocks noChangeAspect="1"/>
          </p:cNvPicPr>
          <p:nvPr/>
        </p:nvPicPr>
        <p:blipFill>
          <a:blip r:embed="rId2"/>
          <a:stretch>
            <a:fillRect/>
          </a:stretch>
        </p:blipFill>
        <p:spPr>
          <a:xfrm>
            <a:off x="3365718" y="1696278"/>
            <a:ext cx="5599044" cy="4752477"/>
          </a:xfrm>
          <a:prstGeom prst="rect">
            <a:avLst/>
          </a:prstGeom>
        </p:spPr>
      </p:pic>
    </p:spTree>
    <p:extLst>
      <p:ext uri="{BB962C8B-B14F-4D97-AF65-F5344CB8AC3E}">
        <p14:creationId xmlns:p14="http://schemas.microsoft.com/office/powerpoint/2010/main" val="2398028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31</a:t>
            </a:fld>
            <a:endParaRPr lang="en-US" noProof="0"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6" name="TextBox 5">
            <a:extLst>
              <a:ext uri="{FF2B5EF4-FFF2-40B4-BE49-F238E27FC236}">
                <a16:creationId xmlns:a16="http://schemas.microsoft.com/office/drawing/2014/main" id="{CCFBC479-EB9D-BC13-393D-A0DF6E97ADD0}"/>
              </a:ext>
            </a:extLst>
          </p:cNvPr>
          <p:cNvSpPr txBox="1"/>
          <p:nvPr/>
        </p:nvSpPr>
        <p:spPr>
          <a:xfrm>
            <a:off x="341531" y="1007690"/>
            <a:ext cx="10084904" cy="523220"/>
          </a:xfrm>
          <a:prstGeom prst="rect">
            <a:avLst/>
          </a:prstGeom>
          <a:noFill/>
        </p:spPr>
        <p:txBody>
          <a:bodyPr wrap="square">
            <a:spAutoFit/>
          </a:bodyPr>
          <a:lstStyle/>
          <a:p>
            <a:pPr marL="0" indent="0">
              <a:buNone/>
            </a:pPr>
            <a:r>
              <a:rPr lang="en-US" sz="2800" b="1" dirty="0">
                <a:solidFill>
                  <a:srgbClr val="FFFF00"/>
                </a:solidFill>
              </a:rPr>
              <a:t>Implementing the Decision Structures: </a:t>
            </a:r>
            <a:r>
              <a:rPr lang="en-US" sz="2800" dirty="0">
                <a:solidFill>
                  <a:srgbClr val="FFFF00"/>
                </a:solidFill>
              </a:rPr>
              <a:t>examples</a:t>
            </a:r>
          </a:p>
        </p:txBody>
      </p:sp>
      <p:sp>
        <p:nvSpPr>
          <p:cNvPr id="5" name="Content Placeholder 2">
            <a:extLst>
              <a:ext uri="{FF2B5EF4-FFF2-40B4-BE49-F238E27FC236}">
                <a16:creationId xmlns:a16="http://schemas.microsoft.com/office/drawing/2014/main" id="{86081B2F-B1D1-0627-033A-2E32F5145B9E}"/>
              </a:ext>
            </a:extLst>
          </p:cNvPr>
          <p:cNvSpPr txBox="1">
            <a:spLocks/>
          </p:cNvSpPr>
          <p:nvPr/>
        </p:nvSpPr>
        <p:spPr>
          <a:xfrm>
            <a:off x="341531" y="1795099"/>
            <a:ext cx="11508937" cy="4323734"/>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20000"/>
              </a:lnSpc>
              <a:spcBef>
                <a:spcPts val="1500"/>
              </a:spcBef>
              <a:buNone/>
            </a:pPr>
            <a:endParaRPr lang="en-US" altLang="en-US" dirty="0"/>
          </a:p>
          <a:p>
            <a:pPr marL="0" lvl="1" indent="0">
              <a:lnSpc>
                <a:spcPct val="120000"/>
              </a:lnSpc>
              <a:spcBef>
                <a:spcPts val="1500"/>
              </a:spcBef>
              <a:buNone/>
            </a:pPr>
            <a:endParaRPr lang="en-US" altLang="en-US" dirty="0"/>
          </a:p>
          <a:p>
            <a:pPr marL="0" lvl="1" indent="0">
              <a:lnSpc>
                <a:spcPct val="120000"/>
              </a:lnSpc>
              <a:spcBef>
                <a:spcPts val="1500"/>
              </a:spcBef>
              <a:buNone/>
            </a:pPr>
            <a:endParaRPr lang="en-US" altLang="en-US" dirty="0"/>
          </a:p>
          <a:p>
            <a:pPr marL="0" lvl="1" indent="0">
              <a:spcBef>
                <a:spcPts val="1500"/>
              </a:spcBef>
              <a:buNone/>
            </a:pPr>
            <a:endParaRPr lang="en-US" dirty="0">
              <a:cs typeface="Courier New" panose="02070309020205020404" pitchFamily="49" charset="0"/>
            </a:endParaRPr>
          </a:p>
          <a:p>
            <a:pPr marL="0" lvl="1" indent="0">
              <a:spcBef>
                <a:spcPts val="1500"/>
              </a:spcBef>
              <a:buFont typeface="Arial" panose="020B0604020202020204" pitchFamily="34" charset="0"/>
              <a:buNone/>
            </a:pPr>
            <a:endParaRPr lang="en-US" altLang="en-US" dirty="0"/>
          </a:p>
          <a:p>
            <a:endParaRPr lang="en-CA" dirty="0">
              <a:ea typeface="Times New Roman" panose="02020603050405020304" pitchFamily="18" charset="0"/>
            </a:endParaRPr>
          </a:p>
          <a:p>
            <a:endParaRPr lang="en-US" dirty="0"/>
          </a:p>
        </p:txBody>
      </p:sp>
      <p:pic>
        <p:nvPicPr>
          <p:cNvPr id="8" name="Picture 7">
            <a:extLst>
              <a:ext uri="{FF2B5EF4-FFF2-40B4-BE49-F238E27FC236}">
                <a16:creationId xmlns:a16="http://schemas.microsoft.com/office/drawing/2014/main" id="{C3CE45B4-2BFF-98DD-D67F-1490FDF30900}"/>
              </a:ext>
            </a:extLst>
          </p:cNvPr>
          <p:cNvPicPr>
            <a:picLocks noChangeAspect="1"/>
          </p:cNvPicPr>
          <p:nvPr/>
        </p:nvPicPr>
        <p:blipFill>
          <a:blip r:embed="rId2"/>
          <a:stretch>
            <a:fillRect/>
          </a:stretch>
        </p:blipFill>
        <p:spPr>
          <a:xfrm>
            <a:off x="3517392" y="1672651"/>
            <a:ext cx="5414573" cy="4824986"/>
          </a:xfrm>
          <a:prstGeom prst="rect">
            <a:avLst/>
          </a:prstGeom>
        </p:spPr>
      </p:pic>
    </p:spTree>
    <p:extLst>
      <p:ext uri="{BB962C8B-B14F-4D97-AF65-F5344CB8AC3E}">
        <p14:creationId xmlns:p14="http://schemas.microsoft.com/office/powerpoint/2010/main" val="2299511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32</a:t>
            </a:fld>
            <a:endParaRPr lang="en-US" noProof="0"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6" name="TextBox 5">
            <a:extLst>
              <a:ext uri="{FF2B5EF4-FFF2-40B4-BE49-F238E27FC236}">
                <a16:creationId xmlns:a16="http://schemas.microsoft.com/office/drawing/2014/main" id="{CCFBC479-EB9D-BC13-393D-A0DF6E97ADD0}"/>
              </a:ext>
            </a:extLst>
          </p:cNvPr>
          <p:cNvSpPr txBox="1"/>
          <p:nvPr/>
        </p:nvSpPr>
        <p:spPr>
          <a:xfrm>
            <a:off x="341531" y="1007690"/>
            <a:ext cx="10084904" cy="523220"/>
          </a:xfrm>
          <a:prstGeom prst="rect">
            <a:avLst/>
          </a:prstGeom>
          <a:noFill/>
        </p:spPr>
        <p:txBody>
          <a:bodyPr wrap="square">
            <a:spAutoFit/>
          </a:bodyPr>
          <a:lstStyle/>
          <a:p>
            <a:pPr marL="0" indent="0">
              <a:buNone/>
            </a:pPr>
            <a:r>
              <a:rPr lang="en-US" sz="2800" b="1" dirty="0">
                <a:solidFill>
                  <a:srgbClr val="FFFF00"/>
                </a:solidFill>
              </a:rPr>
              <a:t>Implementing the Decision Structures</a:t>
            </a:r>
            <a:endParaRPr lang="en-US" sz="2800" dirty="0">
              <a:solidFill>
                <a:srgbClr val="FFFF00"/>
              </a:solidFill>
            </a:endParaRPr>
          </a:p>
        </p:txBody>
      </p:sp>
      <p:sp>
        <p:nvSpPr>
          <p:cNvPr id="5" name="Content Placeholder 2">
            <a:extLst>
              <a:ext uri="{FF2B5EF4-FFF2-40B4-BE49-F238E27FC236}">
                <a16:creationId xmlns:a16="http://schemas.microsoft.com/office/drawing/2014/main" id="{86081B2F-B1D1-0627-033A-2E32F5145B9E}"/>
              </a:ext>
            </a:extLst>
          </p:cNvPr>
          <p:cNvSpPr txBox="1">
            <a:spLocks/>
          </p:cNvSpPr>
          <p:nvPr/>
        </p:nvSpPr>
        <p:spPr>
          <a:xfrm>
            <a:off x="341531" y="1795099"/>
            <a:ext cx="11508937" cy="4323734"/>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CA" sz="2000" b="0" i="0" u="none" strike="noStrike" baseline="0" dirty="0">
                <a:solidFill>
                  <a:srgbClr val="FFFF00"/>
                </a:solidFill>
              </a:rPr>
              <a:t>Checking Numeric Ranges with Logical Operators</a:t>
            </a:r>
          </a:p>
          <a:p>
            <a:pPr algn="l"/>
            <a:r>
              <a:rPr lang="en-US" sz="2400" b="0" i="0" u="none" strike="noStrike" baseline="0" dirty="0"/>
              <a:t>Sometimes you will need to design an algorithm that determines whether a numeric value is within a specific range of values or outside a specific range of values. When determining whether a number is inside a range, it is best to </a:t>
            </a:r>
            <a:r>
              <a:rPr lang="en-US" sz="2400" b="0" i="0" u="none" strike="noStrike" baseline="0" dirty="0" err="1"/>
              <a:t>usethe</a:t>
            </a:r>
            <a:r>
              <a:rPr lang="en-US" sz="2400" b="0" i="0" u="none" strike="noStrike" baseline="0" dirty="0"/>
              <a:t>  </a:t>
            </a:r>
            <a:r>
              <a:rPr lang="en-US" sz="2400" b="0" i="1" u="none" strike="noStrike" baseline="0" dirty="0"/>
              <a:t>and</a:t>
            </a:r>
            <a:r>
              <a:rPr lang="en-US" sz="2400" b="0" i="0" u="none" strike="noStrike" baseline="0" dirty="0"/>
              <a:t> operator.</a:t>
            </a:r>
          </a:p>
          <a:p>
            <a:pPr algn="l"/>
            <a:r>
              <a:rPr lang="en-US" sz="2400" b="0" i="0" u="none" strike="noStrike" baseline="0" dirty="0"/>
              <a:t>For example, the following </a:t>
            </a:r>
            <a:r>
              <a:rPr lang="en-US" sz="2400" b="0" i="1" u="none" strike="noStrike" baseline="0" dirty="0"/>
              <a:t>if</a:t>
            </a:r>
            <a:r>
              <a:rPr lang="en-US" sz="2400" b="0" i="0" u="none" strike="noStrike" baseline="0" dirty="0"/>
              <a:t> statement checks the value in </a:t>
            </a:r>
            <a:r>
              <a:rPr lang="en-US" sz="2400" b="0" i="1" u="none" strike="noStrike" baseline="0" dirty="0"/>
              <a:t>x</a:t>
            </a:r>
            <a:r>
              <a:rPr lang="en-US" sz="2400" b="0" i="0" u="none" strike="noStrike" baseline="0" dirty="0"/>
              <a:t> to determine whether it is in the range of 20 </a:t>
            </a:r>
            <a:r>
              <a:rPr lang="en-CA" sz="2400" b="0" i="0" u="none" strike="noStrike" baseline="0" dirty="0"/>
              <a:t>through 40:</a:t>
            </a:r>
          </a:p>
          <a:p>
            <a:pPr marL="0" indent="0" algn="l">
              <a:buNone/>
            </a:pPr>
            <a:r>
              <a:rPr lang="en-CA" altLang="en-US" sz="2400" dirty="0"/>
              <a:t>	</a:t>
            </a:r>
            <a:r>
              <a:rPr lang="en-CA" altLang="en-US" sz="2400" dirty="0">
                <a:latin typeface="Courier New" panose="02070309020205020404" pitchFamily="49" charset="0"/>
                <a:cs typeface="Courier New" panose="02070309020205020404" pitchFamily="49" charset="0"/>
              </a:rPr>
              <a:t>if x &gt;= 20 and x&lt;=40:</a:t>
            </a:r>
          </a:p>
          <a:p>
            <a:pPr marL="0" indent="0" algn="l">
              <a:buNone/>
            </a:pPr>
            <a:r>
              <a:rPr lang="en-CA" altLang="en-US" sz="2400" dirty="0">
                <a:latin typeface="Courier New" panose="02070309020205020404" pitchFamily="49" charset="0"/>
                <a:cs typeface="Courier New" panose="02070309020205020404" pitchFamily="49" charset="0"/>
              </a:rPr>
              <a:t>		print(“ the value is withing the acceptable range”)</a:t>
            </a:r>
            <a:endParaRPr lang="en-US" altLang="en-US" sz="2400" dirty="0">
              <a:latin typeface="Courier New" panose="02070309020205020404" pitchFamily="49" charset="0"/>
              <a:cs typeface="Courier New" panose="02070309020205020404" pitchFamily="49" charset="0"/>
            </a:endParaRPr>
          </a:p>
          <a:p>
            <a:pPr marL="0" lvl="1" indent="0">
              <a:lnSpc>
                <a:spcPct val="120000"/>
              </a:lnSpc>
              <a:spcBef>
                <a:spcPts val="1500"/>
              </a:spcBef>
              <a:buNone/>
            </a:pPr>
            <a:endParaRPr lang="en-US" altLang="en-US" dirty="0"/>
          </a:p>
          <a:p>
            <a:pPr marL="0" lvl="1" indent="0">
              <a:lnSpc>
                <a:spcPct val="120000"/>
              </a:lnSpc>
              <a:spcBef>
                <a:spcPts val="1500"/>
              </a:spcBef>
              <a:buNone/>
            </a:pPr>
            <a:endParaRPr lang="en-US" altLang="en-US" dirty="0"/>
          </a:p>
          <a:p>
            <a:pPr marL="0" lvl="1" indent="0">
              <a:spcBef>
                <a:spcPts val="1500"/>
              </a:spcBef>
              <a:buNone/>
            </a:pPr>
            <a:endParaRPr lang="en-US" dirty="0">
              <a:cs typeface="Courier New" panose="02070309020205020404" pitchFamily="49" charset="0"/>
            </a:endParaRPr>
          </a:p>
          <a:p>
            <a:pPr marL="0" lvl="1" indent="0">
              <a:spcBef>
                <a:spcPts val="1500"/>
              </a:spcBef>
              <a:buFont typeface="Arial" panose="020B0604020202020204" pitchFamily="34" charset="0"/>
              <a:buNone/>
            </a:pPr>
            <a:endParaRPr lang="en-US" altLang="en-US" dirty="0"/>
          </a:p>
          <a:p>
            <a:endParaRPr lang="en-CA" dirty="0">
              <a:ea typeface="Times New Roman" panose="02020603050405020304" pitchFamily="18" charset="0"/>
            </a:endParaRPr>
          </a:p>
          <a:p>
            <a:endParaRPr lang="en-US" dirty="0"/>
          </a:p>
        </p:txBody>
      </p:sp>
      <p:sp>
        <p:nvSpPr>
          <p:cNvPr id="3" name="Rectangle 2">
            <a:extLst>
              <a:ext uri="{FF2B5EF4-FFF2-40B4-BE49-F238E27FC236}">
                <a16:creationId xmlns:a16="http://schemas.microsoft.com/office/drawing/2014/main" id="{7761F728-0FFB-6097-B879-779E300FE4BE}"/>
              </a:ext>
            </a:extLst>
          </p:cNvPr>
          <p:cNvSpPr/>
          <p:nvPr/>
        </p:nvSpPr>
        <p:spPr>
          <a:xfrm>
            <a:off x="1318591" y="4406348"/>
            <a:ext cx="10171044" cy="99391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42798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33</a:t>
            </a:fld>
            <a:endParaRPr lang="en-US" noProof="0"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6" name="TextBox 5">
            <a:extLst>
              <a:ext uri="{FF2B5EF4-FFF2-40B4-BE49-F238E27FC236}">
                <a16:creationId xmlns:a16="http://schemas.microsoft.com/office/drawing/2014/main" id="{CCFBC479-EB9D-BC13-393D-A0DF6E97ADD0}"/>
              </a:ext>
            </a:extLst>
          </p:cNvPr>
          <p:cNvSpPr txBox="1"/>
          <p:nvPr/>
        </p:nvSpPr>
        <p:spPr>
          <a:xfrm>
            <a:off x="341531" y="1007690"/>
            <a:ext cx="10084904" cy="523220"/>
          </a:xfrm>
          <a:prstGeom prst="rect">
            <a:avLst/>
          </a:prstGeom>
          <a:noFill/>
        </p:spPr>
        <p:txBody>
          <a:bodyPr wrap="square">
            <a:spAutoFit/>
          </a:bodyPr>
          <a:lstStyle/>
          <a:p>
            <a:pPr marL="0" indent="0">
              <a:buNone/>
            </a:pPr>
            <a:r>
              <a:rPr lang="en-US" sz="2800" b="1" dirty="0">
                <a:solidFill>
                  <a:srgbClr val="FFFF00"/>
                </a:solidFill>
              </a:rPr>
              <a:t>Implementing the Decision Structures</a:t>
            </a:r>
            <a:endParaRPr lang="en-US" sz="2800" dirty="0">
              <a:solidFill>
                <a:srgbClr val="FFFF00"/>
              </a:solidFill>
            </a:endParaRPr>
          </a:p>
        </p:txBody>
      </p:sp>
      <p:sp>
        <p:nvSpPr>
          <p:cNvPr id="5" name="Content Placeholder 2">
            <a:extLst>
              <a:ext uri="{FF2B5EF4-FFF2-40B4-BE49-F238E27FC236}">
                <a16:creationId xmlns:a16="http://schemas.microsoft.com/office/drawing/2014/main" id="{86081B2F-B1D1-0627-033A-2E32F5145B9E}"/>
              </a:ext>
            </a:extLst>
          </p:cNvPr>
          <p:cNvSpPr txBox="1">
            <a:spLocks/>
          </p:cNvSpPr>
          <p:nvPr/>
        </p:nvSpPr>
        <p:spPr>
          <a:xfrm>
            <a:off x="341531" y="1795099"/>
            <a:ext cx="11508937" cy="4323734"/>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CA" sz="2000" b="0" i="0" u="none" strike="noStrike" baseline="0" dirty="0">
                <a:solidFill>
                  <a:srgbClr val="FFFF00"/>
                </a:solidFill>
              </a:rPr>
              <a:t>Checking Numeric Ranges with Logical Operators</a:t>
            </a:r>
            <a:br>
              <a:rPr lang="en-CA" sz="2000" b="0" i="0" u="none" strike="noStrike" baseline="0" dirty="0">
                <a:solidFill>
                  <a:srgbClr val="FFFF00"/>
                </a:solidFill>
              </a:rPr>
            </a:br>
            <a:br>
              <a:rPr lang="en-CA" sz="2000" b="0" i="0" u="none" strike="noStrike" baseline="0" dirty="0">
                <a:solidFill>
                  <a:srgbClr val="FFFF00"/>
                </a:solidFill>
              </a:rPr>
            </a:br>
            <a:endParaRPr lang="en-CA" sz="2000" b="0" i="0" u="none" strike="noStrike" baseline="0" dirty="0">
              <a:solidFill>
                <a:srgbClr val="FFFF00"/>
              </a:solidFill>
            </a:endParaRPr>
          </a:p>
          <a:p>
            <a:pPr algn="l"/>
            <a:r>
              <a:rPr lang="en-US" sz="2400" b="0" i="0" u="none" strike="noStrike" baseline="0" dirty="0"/>
              <a:t>The compound Boolean expression being tested by this statement will be true only when is greater than or equal to 20 and less than or equal to 40. </a:t>
            </a:r>
            <a:r>
              <a:rPr lang="en-CA" altLang="en-US" sz="2400" dirty="0">
                <a:latin typeface="Courier New" panose="02070309020205020404" pitchFamily="49" charset="0"/>
                <a:cs typeface="Courier New" panose="02070309020205020404" pitchFamily="49" charset="0"/>
              </a:rPr>
              <a:t>		</a:t>
            </a:r>
            <a:endParaRPr lang="en-US" altLang="en-US" dirty="0"/>
          </a:p>
          <a:p>
            <a:pPr marL="0" lvl="1" indent="0">
              <a:lnSpc>
                <a:spcPct val="120000"/>
              </a:lnSpc>
              <a:spcBef>
                <a:spcPts val="1500"/>
              </a:spcBef>
              <a:buNone/>
            </a:pPr>
            <a:endParaRPr lang="en-US" altLang="en-US" dirty="0"/>
          </a:p>
          <a:p>
            <a:pPr marL="0" lvl="1" indent="0">
              <a:spcBef>
                <a:spcPts val="1500"/>
              </a:spcBef>
              <a:buNone/>
            </a:pPr>
            <a:endParaRPr lang="en-US" dirty="0">
              <a:cs typeface="Courier New" panose="02070309020205020404" pitchFamily="49" charset="0"/>
            </a:endParaRPr>
          </a:p>
          <a:p>
            <a:pPr marL="0" lvl="1" indent="0">
              <a:spcBef>
                <a:spcPts val="1500"/>
              </a:spcBef>
              <a:buFont typeface="Arial" panose="020B0604020202020204" pitchFamily="34" charset="0"/>
              <a:buNone/>
            </a:pPr>
            <a:endParaRPr lang="en-US" altLang="en-US" dirty="0"/>
          </a:p>
          <a:p>
            <a:endParaRPr lang="en-CA" dirty="0">
              <a:ea typeface="Times New Roman" panose="02020603050405020304" pitchFamily="18" charset="0"/>
            </a:endParaRPr>
          </a:p>
          <a:p>
            <a:endParaRPr lang="en-US" dirty="0"/>
          </a:p>
        </p:txBody>
      </p:sp>
    </p:spTree>
    <p:extLst>
      <p:ext uri="{BB962C8B-B14F-4D97-AF65-F5344CB8AC3E}">
        <p14:creationId xmlns:p14="http://schemas.microsoft.com/office/powerpoint/2010/main" val="20426486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34</a:t>
            </a:fld>
            <a:endParaRPr lang="en-US" noProof="0"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6" name="TextBox 5">
            <a:extLst>
              <a:ext uri="{FF2B5EF4-FFF2-40B4-BE49-F238E27FC236}">
                <a16:creationId xmlns:a16="http://schemas.microsoft.com/office/drawing/2014/main" id="{CCFBC479-EB9D-BC13-393D-A0DF6E97ADD0}"/>
              </a:ext>
            </a:extLst>
          </p:cNvPr>
          <p:cNvSpPr txBox="1"/>
          <p:nvPr/>
        </p:nvSpPr>
        <p:spPr>
          <a:xfrm>
            <a:off x="341531" y="1007690"/>
            <a:ext cx="10084904" cy="523220"/>
          </a:xfrm>
          <a:prstGeom prst="rect">
            <a:avLst/>
          </a:prstGeom>
          <a:noFill/>
        </p:spPr>
        <p:txBody>
          <a:bodyPr wrap="square">
            <a:spAutoFit/>
          </a:bodyPr>
          <a:lstStyle/>
          <a:p>
            <a:pPr marL="0" indent="0">
              <a:buNone/>
            </a:pPr>
            <a:r>
              <a:rPr lang="en-US" sz="2800" b="1" dirty="0">
                <a:solidFill>
                  <a:srgbClr val="FFFF00"/>
                </a:solidFill>
              </a:rPr>
              <a:t>Implementing the Decision Structures</a:t>
            </a:r>
            <a:endParaRPr lang="en-US" sz="2800" dirty="0">
              <a:solidFill>
                <a:srgbClr val="FFFF00"/>
              </a:solidFill>
            </a:endParaRPr>
          </a:p>
        </p:txBody>
      </p:sp>
      <p:sp>
        <p:nvSpPr>
          <p:cNvPr id="5" name="Content Placeholder 2">
            <a:extLst>
              <a:ext uri="{FF2B5EF4-FFF2-40B4-BE49-F238E27FC236}">
                <a16:creationId xmlns:a16="http://schemas.microsoft.com/office/drawing/2014/main" id="{86081B2F-B1D1-0627-033A-2E32F5145B9E}"/>
              </a:ext>
            </a:extLst>
          </p:cNvPr>
          <p:cNvSpPr txBox="1">
            <a:spLocks/>
          </p:cNvSpPr>
          <p:nvPr/>
        </p:nvSpPr>
        <p:spPr>
          <a:xfrm>
            <a:off x="341531" y="1795099"/>
            <a:ext cx="11508937" cy="4323734"/>
          </a:xfrm>
          <a:prstGeom prst="rect">
            <a:avLst/>
          </a:prstGeom>
        </p:spPr>
        <p:txBody>
          <a:bodyPr>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CA" sz="2000" b="0" i="0" u="none" strike="noStrike" baseline="0" dirty="0">
                <a:solidFill>
                  <a:srgbClr val="FFFF00"/>
                </a:solidFill>
              </a:rPr>
              <a:t>Checking Numeric Ranges with Logical Operators</a:t>
            </a:r>
          </a:p>
          <a:p>
            <a:pPr algn="l"/>
            <a:r>
              <a:rPr lang="en-US" sz="2400" b="0" i="0" u="none" strike="noStrike" baseline="0" dirty="0"/>
              <a:t>When determining whether a number is outside a range, it is best to use the </a:t>
            </a:r>
            <a:r>
              <a:rPr lang="en-US" sz="2400" b="0" i="1" u="none" strike="noStrike" baseline="0" dirty="0"/>
              <a:t>or</a:t>
            </a:r>
            <a:r>
              <a:rPr lang="en-US" sz="2400" b="0" i="0" u="none" strike="noStrike" baseline="0" dirty="0"/>
              <a:t> operator. The following statement determines whether </a:t>
            </a:r>
            <a:r>
              <a:rPr lang="en-US" sz="2400" b="0" i="1" u="none" strike="noStrike" baseline="0" dirty="0"/>
              <a:t>x</a:t>
            </a:r>
            <a:r>
              <a:rPr lang="en-US" sz="2400" b="0" i="0" u="none" strike="noStrike" baseline="0" dirty="0"/>
              <a:t> is outside the range of 20 through 40:.</a:t>
            </a:r>
          </a:p>
          <a:p>
            <a:pPr algn="l"/>
            <a:endParaRPr lang="en-US" sz="2400" dirty="0"/>
          </a:p>
          <a:p>
            <a:pPr algn="l"/>
            <a:endParaRPr lang="en-US" sz="2400" b="0" i="0" u="none" strike="noStrike" baseline="0" dirty="0"/>
          </a:p>
          <a:p>
            <a:pPr marL="0" indent="0" algn="l">
              <a:buNone/>
            </a:pPr>
            <a:r>
              <a:rPr lang="en-CA" altLang="en-US" sz="2400" dirty="0"/>
              <a:t>	</a:t>
            </a:r>
            <a:r>
              <a:rPr lang="en-CA" altLang="en-US" sz="2400" dirty="0">
                <a:latin typeface="Courier New" panose="02070309020205020404" pitchFamily="49" charset="0"/>
                <a:cs typeface="Courier New" panose="02070309020205020404" pitchFamily="49" charset="0"/>
              </a:rPr>
              <a:t>if x &lt; 20 or x &gt; 40:</a:t>
            </a:r>
          </a:p>
          <a:p>
            <a:pPr marL="0" indent="0" algn="l">
              <a:buNone/>
            </a:pPr>
            <a:r>
              <a:rPr lang="en-CA" altLang="en-US" sz="2400" dirty="0">
                <a:latin typeface="Courier New" panose="02070309020205020404" pitchFamily="49" charset="0"/>
                <a:cs typeface="Courier New" panose="02070309020205020404" pitchFamily="49" charset="0"/>
              </a:rPr>
              <a:t>		print(“ the value is outside the acceptable range”)</a:t>
            </a:r>
            <a:endParaRPr lang="en-US" altLang="en-US" sz="2400" dirty="0">
              <a:latin typeface="Courier New" panose="02070309020205020404" pitchFamily="49" charset="0"/>
              <a:cs typeface="Courier New" panose="02070309020205020404" pitchFamily="49" charset="0"/>
            </a:endParaRPr>
          </a:p>
          <a:p>
            <a:pPr marL="0" lvl="1" indent="0">
              <a:lnSpc>
                <a:spcPct val="120000"/>
              </a:lnSpc>
              <a:spcBef>
                <a:spcPts val="1500"/>
              </a:spcBef>
              <a:buNone/>
            </a:pPr>
            <a:endParaRPr lang="en-US" altLang="en-US" dirty="0"/>
          </a:p>
          <a:p>
            <a:pPr marL="0" lvl="1" indent="0">
              <a:lnSpc>
                <a:spcPct val="120000"/>
              </a:lnSpc>
              <a:spcBef>
                <a:spcPts val="1500"/>
              </a:spcBef>
              <a:buNone/>
            </a:pPr>
            <a:endParaRPr lang="en-US" altLang="en-US" dirty="0"/>
          </a:p>
          <a:p>
            <a:pPr marL="0" lvl="1" indent="0">
              <a:spcBef>
                <a:spcPts val="1500"/>
              </a:spcBef>
              <a:buNone/>
            </a:pPr>
            <a:endParaRPr lang="en-US" dirty="0">
              <a:cs typeface="Courier New" panose="02070309020205020404" pitchFamily="49" charset="0"/>
            </a:endParaRPr>
          </a:p>
          <a:p>
            <a:pPr marL="0" lvl="1" indent="0">
              <a:spcBef>
                <a:spcPts val="1500"/>
              </a:spcBef>
              <a:buFont typeface="Arial" panose="020B0604020202020204" pitchFamily="34" charset="0"/>
              <a:buNone/>
            </a:pPr>
            <a:endParaRPr lang="en-US" altLang="en-US" dirty="0"/>
          </a:p>
          <a:p>
            <a:endParaRPr lang="en-CA" dirty="0">
              <a:ea typeface="Times New Roman" panose="02020603050405020304" pitchFamily="18" charset="0"/>
            </a:endParaRPr>
          </a:p>
          <a:p>
            <a:endParaRPr lang="en-US" dirty="0"/>
          </a:p>
        </p:txBody>
      </p:sp>
      <p:sp>
        <p:nvSpPr>
          <p:cNvPr id="3" name="Rectangle 2">
            <a:extLst>
              <a:ext uri="{FF2B5EF4-FFF2-40B4-BE49-F238E27FC236}">
                <a16:creationId xmlns:a16="http://schemas.microsoft.com/office/drawing/2014/main" id="{7761F728-0FFB-6097-B879-779E300FE4BE}"/>
              </a:ext>
            </a:extLst>
          </p:cNvPr>
          <p:cNvSpPr/>
          <p:nvPr/>
        </p:nvSpPr>
        <p:spPr>
          <a:xfrm>
            <a:off x="1284356" y="4154557"/>
            <a:ext cx="10171044" cy="993913"/>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93488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35</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372163" y="1991341"/>
            <a:ext cx="6220793" cy="4323734"/>
          </a:xfrm>
        </p:spPr>
        <p:txBody>
          <a:bodyPr>
            <a:normAutofit/>
          </a:bodyPr>
          <a:lstStyle/>
          <a:p>
            <a:pPr marL="0" indent="0" algn="l">
              <a:buNone/>
            </a:pPr>
            <a:r>
              <a:rPr lang="en-CA" sz="1800" b="1" i="0" u="none" strike="noStrike" baseline="0" dirty="0">
                <a:latin typeface="Arial-BoldMT"/>
              </a:rPr>
              <a:t>1. Tip Calculator:</a:t>
            </a:r>
          </a:p>
          <a:p>
            <a:pPr algn="l"/>
            <a:r>
              <a:rPr lang="en-US" sz="1800" b="0" i="0" u="none" strike="noStrike" baseline="0" dirty="0"/>
              <a:t>Create a program that calculates three options for an appropriate tip to leave after a meal </a:t>
            </a:r>
            <a:r>
              <a:rPr lang="en-CA" sz="1800" b="0" i="0" u="none" strike="noStrike" baseline="0" dirty="0"/>
              <a:t>at a restaurant.</a:t>
            </a:r>
          </a:p>
          <a:p>
            <a:pPr algn="l"/>
            <a:r>
              <a:rPr lang="en-CA" sz="1800" b="1" i="0" u="none" strike="noStrike" baseline="0" dirty="0"/>
              <a:t>Specifications</a:t>
            </a:r>
          </a:p>
          <a:p>
            <a:pPr lvl="1"/>
            <a:r>
              <a:rPr lang="en-US" sz="1800" b="0" i="0" u="none" strike="noStrike" baseline="0" dirty="0"/>
              <a:t>The program should calculate and display the cost of tipping at 15%, 20%, or 25%.</a:t>
            </a:r>
          </a:p>
          <a:p>
            <a:pPr lvl="1"/>
            <a:r>
              <a:rPr lang="en-US" sz="1800" b="0" i="0" u="none" strike="noStrike" baseline="0" dirty="0"/>
              <a:t>Assume the user will enter valid data.</a:t>
            </a:r>
          </a:p>
          <a:p>
            <a:pPr lvl="1"/>
            <a:r>
              <a:rPr lang="en-US" sz="1800" b="0" i="0" u="none" strike="noStrike" baseline="0" dirty="0"/>
              <a:t>The program should round results to a maximum of two decimal places.</a:t>
            </a:r>
            <a:endParaRPr lang="en-US" sz="1800" dirty="0">
              <a:solidFill>
                <a:schemeClr val="bg1"/>
              </a:solidFill>
              <a:cs typeface="Courier New" panose="02070309020205020404" pitchFamily="49" charset="0"/>
            </a:endParaRPr>
          </a:p>
          <a:p>
            <a:pPr marL="0" lvl="1" indent="0">
              <a:spcBef>
                <a:spcPts val="1500"/>
              </a:spcBef>
              <a:buNone/>
            </a:pPr>
            <a:endParaRPr lang="en-US" altLang="en-US" sz="2400" dirty="0">
              <a:latin typeface="+mn-lt"/>
            </a:endParaRPr>
          </a:p>
          <a:p>
            <a:endParaRPr lang="en-CA" dirty="0">
              <a:effectLst/>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6" name="TextBox 5">
            <a:extLst>
              <a:ext uri="{FF2B5EF4-FFF2-40B4-BE49-F238E27FC236}">
                <a16:creationId xmlns:a16="http://schemas.microsoft.com/office/drawing/2014/main" id="{CCFBC479-EB9D-BC13-393D-A0DF6E97ADD0}"/>
              </a:ext>
            </a:extLst>
          </p:cNvPr>
          <p:cNvSpPr txBox="1"/>
          <p:nvPr/>
        </p:nvSpPr>
        <p:spPr>
          <a:xfrm>
            <a:off x="516834" y="1010269"/>
            <a:ext cx="10938565" cy="584775"/>
          </a:xfrm>
          <a:prstGeom prst="rect">
            <a:avLst/>
          </a:prstGeom>
          <a:noFill/>
        </p:spPr>
        <p:txBody>
          <a:bodyPr wrap="square">
            <a:spAutoFit/>
          </a:bodyPr>
          <a:lstStyle/>
          <a:p>
            <a:r>
              <a:rPr lang="en-US" sz="2800" b="1" dirty="0">
                <a:solidFill>
                  <a:srgbClr val="FFFF00"/>
                </a:solidFill>
              </a:rPr>
              <a:t>Decision Structures implementation Exercise: </a:t>
            </a:r>
            <a:r>
              <a:rPr lang="en-US" sz="3200" b="1" dirty="0">
                <a:solidFill>
                  <a:schemeClr val="accent6">
                    <a:lumMod val="75000"/>
                  </a:schemeClr>
                </a:solidFill>
              </a:rPr>
              <a:t>Do it yourself !</a:t>
            </a:r>
            <a:endParaRPr lang="en-US" sz="2800" dirty="0">
              <a:solidFill>
                <a:srgbClr val="FFFF00"/>
              </a:solidFill>
            </a:endParaRPr>
          </a:p>
        </p:txBody>
      </p:sp>
      <p:pic>
        <p:nvPicPr>
          <p:cNvPr id="7" name="Picture 6">
            <a:extLst>
              <a:ext uri="{FF2B5EF4-FFF2-40B4-BE49-F238E27FC236}">
                <a16:creationId xmlns:a16="http://schemas.microsoft.com/office/drawing/2014/main" id="{BC1A2D60-020E-4848-5169-7273C6B78E91}"/>
              </a:ext>
            </a:extLst>
          </p:cNvPr>
          <p:cNvPicPr>
            <a:picLocks noChangeAspect="1"/>
          </p:cNvPicPr>
          <p:nvPr/>
        </p:nvPicPr>
        <p:blipFill>
          <a:blip r:embed="rId2"/>
          <a:stretch>
            <a:fillRect/>
          </a:stretch>
        </p:blipFill>
        <p:spPr>
          <a:xfrm>
            <a:off x="6729943" y="1900226"/>
            <a:ext cx="5226529" cy="3089217"/>
          </a:xfrm>
          <a:prstGeom prst="rect">
            <a:avLst/>
          </a:prstGeom>
        </p:spPr>
      </p:pic>
    </p:spTree>
    <p:extLst>
      <p:ext uri="{BB962C8B-B14F-4D97-AF65-F5344CB8AC3E}">
        <p14:creationId xmlns:p14="http://schemas.microsoft.com/office/powerpoint/2010/main" val="30967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36</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372162" y="1793192"/>
            <a:ext cx="11720945" cy="4323734"/>
          </a:xfrm>
        </p:spPr>
        <p:txBody>
          <a:bodyPr>
            <a:normAutofit fontScale="77500" lnSpcReduction="20000"/>
          </a:bodyPr>
          <a:lstStyle/>
          <a:p>
            <a:pPr marL="0" indent="0" algn="l">
              <a:buNone/>
            </a:pPr>
            <a:r>
              <a:rPr lang="en-CA" sz="1800" b="1" i="0" u="none" strike="noStrike" baseline="0" dirty="0">
                <a:latin typeface="Arial-BoldMT"/>
              </a:rPr>
              <a:t>2. Shipping Calculator</a:t>
            </a:r>
          </a:p>
          <a:p>
            <a:pPr algn="l"/>
            <a:r>
              <a:rPr lang="en-US" sz="1800" b="0" i="0" u="none" strike="noStrike" baseline="0" dirty="0">
                <a:latin typeface="TimesNewRomanPSMT"/>
              </a:rPr>
              <a:t>Create a program that calculates the total cost of an order including shipping.</a:t>
            </a:r>
            <a:r>
              <a:rPr lang="en-CA" sz="1800" b="1" i="0" u="none" strike="noStrike" baseline="0" dirty="0">
                <a:latin typeface="Arial-BoldMT"/>
              </a:rPr>
              <a:t> </a:t>
            </a:r>
          </a:p>
          <a:p>
            <a:pPr algn="l"/>
            <a:r>
              <a:rPr lang="en-US" sz="1800" b="0" i="0" u="none" strike="noStrike" baseline="0" dirty="0">
                <a:latin typeface="TimesNewRomanPSMT"/>
              </a:rPr>
              <a:t>Use the following table to calculate shipping cost:</a:t>
            </a:r>
          </a:p>
          <a:p>
            <a:pPr marL="0" indent="0" algn="l">
              <a:buNone/>
            </a:pPr>
            <a:r>
              <a:rPr lang="en-US" sz="1800" b="1" i="0" u="none" strike="noStrike" baseline="0" dirty="0">
                <a:latin typeface="CourierNewPS-BoldMT"/>
              </a:rPr>
              <a:t> COST OF ITEMS    SHIPPING COST</a:t>
            </a:r>
          </a:p>
          <a:p>
            <a:pPr marL="0" indent="0" algn="l">
              <a:buNone/>
            </a:pPr>
            <a:r>
              <a:rPr lang="en-CA" sz="1800" b="1" i="0" u="none" strike="noStrike" baseline="0" dirty="0">
                <a:latin typeface="CourierNewPS-BoldMT"/>
              </a:rPr>
              <a:t> =============    ==============</a:t>
            </a:r>
          </a:p>
          <a:p>
            <a:pPr marL="0" indent="0" algn="l">
              <a:buNone/>
            </a:pPr>
            <a:r>
              <a:rPr lang="en-CA" sz="1800" b="1" dirty="0">
                <a:latin typeface="CourierNewPS-BoldMT"/>
              </a:rPr>
              <a:t>  </a:t>
            </a:r>
            <a:r>
              <a:rPr lang="en-CA" sz="1800" b="1" i="0" u="none" strike="noStrike" baseline="0" dirty="0">
                <a:latin typeface="CourierNewPS-BoldMT"/>
              </a:rPr>
              <a:t>&lt; 30.00 		5.95</a:t>
            </a:r>
          </a:p>
          <a:p>
            <a:pPr marL="0" indent="0" algn="l">
              <a:buNone/>
            </a:pPr>
            <a:r>
              <a:rPr lang="en-CA" sz="1800" b="1" i="0" u="none" strike="noStrike" baseline="0" dirty="0">
                <a:latin typeface="CourierNewPS-BoldMT"/>
              </a:rPr>
              <a:t>  30.00-49.99 	7.95</a:t>
            </a:r>
          </a:p>
          <a:p>
            <a:pPr marL="0" indent="0" algn="l">
              <a:buNone/>
            </a:pPr>
            <a:r>
              <a:rPr lang="en-CA" sz="1800" b="1" i="0" u="none" strike="noStrike" baseline="0" dirty="0">
                <a:latin typeface="CourierNewPS-BoldMT"/>
              </a:rPr>
              <a:t>  50.00-74.99 	9.95</a:t>
            </a:r>
          </a:p>
          <a:p>
            <a:pPr marL="0" indent="0" algn="l">
              <a:buNone/>
            </a:pPr>
            <a:r>
              <a:rPr lang="en-CA" sz="1800" b="1" i="0" u="none" strike="noStrike" baseline="0" dirty="0">
                <a:latin typeface="CourierNewPS-BoldMT"/>
              </a:rPr>
              <a:t>  &gt;= 75.00 		FREE</a:t>
            </a:r>
          </a:p>
          <a:p>
            <a:pPr marL="342900" lvl="1" indent="-342900">
              <a:lnSpc>
                <a:spcPct val="120000"/>
              </a:lnSpc>
              <a:spcBef>
                <a:spcPts val="1500"/>
              </a:spcBef>
            </a:pPr>
            <a:r>
              <a:rPr lang="en-US" altLang="en-US" sz="2400" dirty="0">
                <a:latin typeface="+mn-lt"/>
              </a:rPr>
              <a:t>After entering the cost of items, your program </a:t>
            </a:r>
            <a:r>
              <a:rPr lang="en-US" altLang="en-US" sz="2400" dirty="0">
                <a:solidFill>
                  <a:srgbClr val="FFFF00"/>
                </a:solidFill>
                <a:latin typeface="+mn-lt"/>
              </a:rPr>
              <a:t>validates</a:t>
            </a:r>
            <a:r>
              <a:rPr lang="en-US" altLang="en-US" sz="2400" dirty="0">
                <a:latin typeface="+mn-lt"/>
              </a:rPr>
              <a:t> the user input (the cost value) so only values that are greater than 0 should be accepted and processed; otherwise, no processing can occur and the program displays an error message for the user. </a:t>
            </a:r>
            <a:r>
              <a:rPr lang="en-US" altLang="en-US" sz="2400" b="1" dirty="0">
                <a:latin typeface="+mn-lt"/>
              </a:rPr>
              <a:t>Hint</a:t>
            </a:r>
            <a:r>
              <a:rPr lang="en-US" altLang="en-US" sz="2400" dirty="0">
                <a:latin typeface="+mn-lt"/>
              </a:rPr>
              <a:t>: use this </a:t>
            </a:r>
            <a:r>
              <a:rPr lang="en-US" altLang="en-US" sz="2400" i="1" dirty="0">
                <a:latin typeface="+mn-lt"/>
              </a:rPr>
              <a:t>if</a:t>
            </a:r>
            <a:r>
              <a:rPr lang="en-US" altLang="en-US" sz="2400" dirty="0">
                <a:latin typeface="+mn-lt"/>
              </a:rPr>
              <a:t> statement after the </a:t>
            </a:r>
            <a:r>
              <a:rPr lang="en-US" altLang="en-US" sz="2400" i="1" dirty="0">
                <a:latin typeface="+mn-lt"/>
              </a:rPr>
              <a:t>input</a:t>
            </a:r>
            <a:r>
              <a:rPr lang="en-US" altLang="en-US" sz="2400" dirty="0">
                <a:latin typeface="+mn-lt"/>
              </a:rPr>
              <a:t> statement:</a:t>
            </a:r>
          </a:p>
          <a:p>
            <a:pPr marL="0" lvl="1" indent="0">
              <a:spcBef>
                <a:spcPts val="1500"/>
              </a:spcBef>
              <a:buNone/>
            </a:pPr>
            <a:r>
              <a:rPr lang="en-US" altLang="en-US" dirty="0"/>
              <a:t>   		</a:t>
            </a:r>
            <a:r>
              <a:rPr lang="en-US" altLang="en-US" dirty="0">
                <a:latin typeface="Courier New" panose="02070309020205020404" pitchFamily="49" charset="0"/>
                <a:cs typeface="Courier New" panose="02070309020205020404" pitchFamily="49" charset="0"/>
              </a:rPr>
              <a:t>if </a:t>
            </a:r>
            <a:r>
              <a:rPr lang="en-US" altLang="en-US" dirty="0" err="1">
                <a:latin typeface="Courier New" panose="02070309020205020404" pitchFamily="49" charset="0"/>
                <a:cs typeface="Courier New" panose="02070309020205020404" pitchFamily="49" charset="0"/>
              </a:rPr>
              <a:t>cost_of_items</a:t>
            </a:r>
            <a:r>
              <a:rPr lang="en-US" altLang="en-US" dirty="0">
                <a:latin typeface="Courier New" panose="02070309020205020404" pitchFamily="49" charset="0"/>
                <a:cs typeface="Courier New" panose="02070309020205020404" pitchFamily="49" charset="0"/>
              </a:rPr>
              <a:t> &gt; 0: </a:t>
            </a:r>
            <a:endParaRPr lang="en-US" altLang="en-US" sz="2400" dirty="0">
              <a:latin typeface="Courier New" panose="02070309020205020404" pitchFamily="49" charset="0"/>
              <a:cs typeface="Courier New" panose="02070309020205020404" pitchFamily="49" charset="0"/>
            </a:endParaRPr>
          </a:p>
          <a:p>
            <a:pPr marL="342900" lvl="1" indent="-342900">
              <a:spcBef>
                <a:spcPts val="1500"/>
              </a:spcBef>
            </a:pPr>
            <a:endParaRPr lang="en-US" altLang="en-US" sz="2400" dirty="0">
              <a:latin typeface="+mn-lt"/>
            </a:endParaRPr>
          </a:p>
          <a:p>
            <a:endParaRPr lang="en-CA" dirty="0">
              <a:effectLst/>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6" name="TextBox 5">
            <a:extLst>
              <a:ext uri="{FF2B5EF4-FFF2-40B4-BE49-F238E27FC236}">
                <a16:creationId xmlns:a16="http://schemas.microsoft.com/office/drawing/2014/main" id="{CCFBC479-EB9D-BC13-393D-A0DF6E97ADD0}"/>
              </a:ext>
            </a:extLst>
          </p:cNvPr>
          <p:cNvSpPr txBox="1"/>
          <p:nvPr/>
        </p:nvSpPr>
        <p:spPr>
          <a:xfrm>
            <a:off x="516834" y="1010269"/>
            <a:ext cx="10938565" cy="584775"/>
          </a:xfrm>
          <a:prstGeom prst="rect">
            <a:avLst/>
          </a:prstGeom>
          <a:noFill/>
        </p:spPr>
        <p:txBody>
          <a:bodyPr wrap="square">
            <a:spAutoFit/>
          </a:bodyPr>
          <a:lstStyle/>
          <a:p>
            <a:r>
              <a:rPr lang="en-US" sz="2800" b="1" dirty="0">
                <a:solidFill>
                  <a:srgbClr val="FFFF00"/>
                </a:solidFill>
              </a:rPr>
              <a:t>Decision Structures implementation Exercise: </a:t>
            </a:r>
            <a:r>
              <a:rPr lang="en-US" sz="3200" b="1" dirty="0">
                <a:solidFill>
                  <a:schemeClr val="accent6">
                    <a:lumMod val="75000"/>
                  </a:schemeClr>
                </a:solidFill>
              </a:rPr>
              <a:t>Do it yourself !</a:t>
            </a:r>
            <a:endParaRPr lang="en-US" sz="2800" dirty="0">
              <a:solidFill>
                <a:srgbClr val="FFFF00"/>
              </a:solidFill>
            </a:endParaRPr>
          </a:p>
        </p:txBody>
      </p:sp>
    </p:spTree>
    <p:extLst>
      <p:ext uri="{BB962C8B-B14F-4D97-AF65-F5344CB8AC3E}">
        <p14:creationId xmlns:p14="http://schemas.microsoft.com/office/powerpoint/2010/main" val="167733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37</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372162" y="1793192"/>
            <a:ext cx="11720945" cy="4323734"/>
          </a:xfrm>
        </p:spPr>
        <p:txBody>
          <a:bodyPr>
            <a:normAutofit/>
          </a:bodyPr>
          <a:lstStyle/>
          <a:p>
            <a:pPr marL="0" indent="0" algn="l">
              <a:buNone/>
            </a:pPr>
            <a:r>
              <a:rPr lang="en-CA" sz="1800" b="1" i="0" u="none" strike="noStrike" baseline="0" dirty="0">
                <a:latin typeface="Arial-BoldMT"/>
              </a:rPr>
              <a:t>2. User name and password</a:t>
            </a:r>
          </a:p>
          <a:p>
            <a:pPr algn="l"/>
            <a:r>
              <a:rPr lang="en-US" sz="1800" b="0" i="0" u="none" strike="noStrike" baseline="0" dirty="0">
                <a:latin typeface="TimesNewRomanPSMT"/>
              </a:rPr>
              <a:t>Create a program that prompts the user to enter the user name and password (e.g., raedk1, user123).</a:t>
            </a:r>
            <a:r>
              <a:rPr lang="en-CA" sz="1800" b="1" i="0" u="none" strike="noStrike" baseline="0" dirty="0">
                <a:latin typeface="Arial-BoldMT"/>
              </a:rPr>
              <a:t> </a:t>
            </a:r>
          </a:p>
          <a:p>
            <a:pPr algn="l"/>
            <a:r>
              <a:rPr lang="en-US" sz="1800" b="0" i="0" u="none" strike="noStrike" baseline="0" dirty="0">
                <a:latin typeface="TimesNewRomanPSMT"/>
              </a:rPr>
              <a:t>The program checks for the user name and password entered by the user, if they match predetermined values (e.g., raedk1, user123).</a:t>
            </a:r>
          </a:p>
          <a:p>
            <a:pPr algn="l"/>
            <a:r>
              <a:rPr lang="en-US" sz="1800" dirty="0">
                <a:latin typeface="TimesNewRomanPSMT"/>
              </a:rPr>
              <a:t>If they match, the program displays a message “You’re logged in!”; otherwise, it displays “Incorrect information.”</a:t>
            </a:r>
          </a:p>
          <a:p>
            <a:pPr algn="l"/>
            <a:r>
              <a:rPr lang="en-US" sz="1800" b="0" i="0" u="none" strike="noStrike" baseline="0" dirty="0">
                <a:latin typeface="TimesNewRomanPSMT"/>
              </a:rPr>
              <a:t>Last, the program </a:t>
            </a:r>
            <a:r>
              <a:rPr lang="en-US" sz="1800" b="0" i="0" u="none" strike="noStrike" baseline="0" dirty="0" err="1">
                <a:latin typeface="TimesNewRomanPSMT"/>
              </a:rPr>
              <a:t>dispalys</a:t>
            </a:r>
            <a:r>
              <a:rPr lang="en-US" sz="1800" b="0" i="0" u="none" strike="noStrike" baseline="0" dirty="0">
                <a:latin typeface="TimesNewRomanPSMT"/>
              </a:rPr>
              <a:t> a message “Thanks for using my program!”.</a:t>
            </a:r>
          </a:p>
          <a:p>
            <a:pPr marL="0" indent="0" algn="l">
              <a:buNone/>
            </a:pPr>
            <a:r>
              <a:rPr lang="en-US" sz="1800" b="1" i="0" u="none" strike="noStrike" baseline="0" dirty="0">
                <a:latin typeface="CourierNewPS-BoldMT"/>
              </a:rPr>
              <a:t> </a:t>
            </a:r>
            <a:endParaRPr lang="en-CA" dirty="0">
              <a:effectLst/>
              <a:ea typeface="Times New Roman" panose="02020603050405020304" pitchFamily="18" charset="0"/>
            </a:endParaRPr>
          </a:p>
          <a:p>
            <a:pPr marL="0" indent="0">
              <a:buNone/>
            </a:pPr>
            <a:r>
              <a:rPr lang="en-US" b="1" dirty="0">
                <a:solidFill>
                  <a:srgbClr val="FFFF00"/>
                </a:solidFill>
              </a:rPr>
              <a:t>*</a:t>
            </a:r>
            <a:r>
              <a:rPr lang="en-US" sz="2000" dirty="0"/>
              <a:t>prompts: it’s a professional keyword programmers use to mean “asks”. As a programmer you should get used to use professional/technical terminology </a:t>
            </a:r>
            <a:r>
              <a:rPr lang="en-US" sz="2000" dirty="0">
                <a:sym typeface="Wingdings" panose="05000000000000000000" pitchFamily="2" charset="2"/>
              </a:rPr>
              <a:t></a:t>
            </a:r>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6" name="TextBox 5">
            <a:extLst>
              <a:ext uri="{FF2B5EF4-FFF2-40B4-BE49-F238E27FC236}">
                <a16:creationId xmlns:a16="http://schemas.microsoft.com/office/drawing/2014/main" id="{CCFBC479-EB9D-BC13-393D-A0DF6E97ADD0}"/>
              </a:ext>
            </a:extLst>
          </p:cNvPr>
          <p:cNvSpPr txBox="1"/>
          <p:nvPr/>
        </p:nvSpPr>
        <p:spPr>
          <a:xfrm>
            <a:off x="516834" y="1010269"/>
            <a:ext cx="10938565" cy="584775"/>
          </a:xfrm>
          <a:prstGeom prst="rect">
            <a:avLst/>
          </a:prstGeom>
          <a:noFill/>
        </p:spPr>
        <p:txBody>
          <a:bodyPr wrap="square">
            <a:spAutoFit/>
          </a:bodyPr>
          <a:lstStyle/>
          <a:p>
            <a:r>
              <a:rPr lang="en-US" sz="2800" b="1" dirty="0">
                <a:solidFill>
                  <a:srgbClr val="FFFF00"/>
                </a:solidFill>
              </a:rPr>
              <a:t>Decision Structures implementation Exercise: </a:t>
            </a:r>
            <a:r>
              <a:rPr lang="en-US" sz="3200" b="1" dirty="0">
                <a:solidFill>
                  <a:schemeClr val="accent6">
                    <a:lumMod val="75000"/>
                  </a:schemeClr>
                </a:solidFill>
              </a:rPr>
              <a:t>Do it yourself !</a:t>
            </a:r>
            <a:endParaRPr lang="en-US" sz="2800" dirty="0">
              <a:solidFill>
                <a:srgbClr val="FFFF00"/>
              </a:solidFill>
            </a:endParaRPr>
          </a:p>
        </p:txBody>
      </p:sp>
    </p:spTree>
    <p:extLst>
      <p:ext uri="{BB962C8B-B14F-4D97-AF65-F5344CB8AC3E}">
        <p14:creationId xmlns:p14="http://schemas.microsoft.com/office/powerpoint/2010/main" val="2978509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E2C8DB-D46E-4232-8FCD-8B7B6AFD2909}"/>
              </a:ext>
            </a:extLst>
          </p:cNvPr>
          <p:cNvSpPr>
            <a:spLocks noGrp="1"/>
          </p:cNvSpPr>
          <p:nvPr>
            <p:ph type="sldNum" sz="quarter" idx="12"/>
          </p:nvPr>
        </p:nvSpPr>
        <p:spPr/>
        <p:txBody>
          <a:bodyPr/>
          <a:lstStyle/>
          <a:p>
            <a:fld id="{C263D6C4-4840-40CC-AC84-17E24B3B7BDE}" type="slidenum">
              <a:rPr lang="en-US" noProof="0" smtClean="0"/>
              <a:pPr/>
              <a:t>38</a:t>
            </a:fld>
            <a:endParaRPr lang="en-US" noProof="0" dirty="0"/>
          </a:p>
        </p:txBody>
      </p:sp>
      <p:sp>
        <p:nvSpPr>
          <p:cNvPr id="4" name="Title 3">
            <a:extLst>
              <a:ext uri="{FF2B5EF4-FFF2-40B4-BE49-F238E27FC236}">
                <a16:creationId xmlns:a16="http://schemas.microsoft.com/office/drawing/2014/main" id="{2817143C-17BA-486C-BD78-38102D5A5F68}"/>
              </a:ext>
            </a:extLst>
          </p:cNvPr>
          <p:cNvSpPr>
            <a:spLocks noGrp="1"/>
          </p:cNvSpPr>
          <p:nvPr>
            <p:ph type="title"/>
          </p:nvPr>
        </p:nvSpPr>
        <p:spPr>
          <a:xfrm>
            <a:off x="831849" y="1645921"/>
            <a:ext cx="9686903" cy="1491174"/>
          </a:xfrm>
        </p:spPr>
        <p:txBody>
          <a:bodyPr anchor="t">
            <a:normAutofit fontScale="90000"/>
          </a:bodyPr>
          <a:lstStyle/>
          <a:p>
            <a:r>
              <a:rPr lang="en-US" sz="5400" dirty="0">
                <a:solidFill>
                  <a:srgbClr val="FFFF00"/>
                </a:solidFill>
              </a:rPr>
              <a:t>Learning Python Turtle Module</a:t>
            </a:r>
            <a:br>
              <a:rPr lang="en-US" sz="5400" dirty="0">
                <a:solidFill>
                  <a:srgbClr val="FFFF00"/>
                </a:solidFill>
              </a:rPr>
            </a:br>
            <a:r>
              <a:rPr lang="en-US" sz="5400" dirty="0">
                <a:solidFill>
                  <a:srgbClr val="FFFF00"/>
                </a:solidFill>
              </a:rPr>
              <a:t> </a:t>
            </a:r>
            <a:r>
              <a:rPr lang="en-CA" sz="3200" dirty="0">
                <a:solidFill>
                  <a:srgbClr val="92D050"/>
                </a:solidFill>
              </a:rPr>
              <a:t>Part - 3</a:t>
            </a:r>
            <a:endParaRPr lang="en-CA" dirty="0">
              <a:solidFill>
                <a:srgbClr val="92D050"/>
              </a:solidFill>
            </a:endParaRPr>
          </a:p>
        </p:txBody>
      </p:sp>
    </p:spTree>
    <p:extLst>
      <p:ext uri="{BB962C8B-B14F-4D97-AF65-F5344CB8AC3E}">
        <p14:creationId xmlns:p14="http://schemas.microsoft.com/office/powerpoint/2010/main" val="4155267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Turtle Module</a:t>
            </a:r>
          </a:p>
        </p:txBody>
      </p:sp>
      <p:sp>
        <p:nvSpPr>
          <p:cNvPr id="3" name="Content Placeholder 2"/>
          <p:cNvSpPr>
            <a:spLocks noGrp="1"/>
          </p:cNvSpPr>
          <p:nvPr>
            <p:ph idx="1"/>
          </p:nvPr>
        </p:nvSpPr>
        <p:spPr>
          <a:xfrm>
            <a:off x="838200" y="1690688"/>
            <a:ext cx="10515600" cy="4486275"/>
          </a:xfrm>
          <a:ln>
            <a:solidFill>
              <a:schemeClr val="accent5">
                <a:lumMod val="75000"/>
              </a:schemeClr>
            </a:solidFill>
          </a:ln>
        </p:spPr>
        <p:txBody>
          <a:bodyPr>
            <a:normAutofit/>
          </a:bodyPr>
          <a:lstStyle/>
          <a:p>
            <a:pPr marL="0" indent="0">
              <a:buNone/>
            </a:pPr>
            <a:r>
              <a:rPr lang="en-CA" sz="3300" b="1" dirty="0">
                <a:solidFill>
                  <a:srgbClr val="FFFF00"/>
                </a:solidFill>
              </a:rPr>
              <a:t>Introduction to Turtle Module</a:t>
            </a:r>
          </a:p>
          <a:p>
            <a:pPr marL="0" indent="0">
              <a:buNone/>
            </a:pPr>
            <a:endParaRPr lang="en-CA" dirty="0"/>
          </a:p>
          <a:p>
            <a:r>
              <a:rPr lang="en-CA" sz="2400" dirty="0"/>
              <a:t>A Python </a:t>
            </a:r>
            <a:r>
              <a:rPr lang="en-CA" sz="2400" b="1" dirty="0"/>
              <a:t>Module</a:t>
            </a:r>
            <a:r>
              <a:rPr lang="en-CA" sz="2400" dirty="0"/>
              <a:t> is a library of programming solutions for specific tasks.</a:t>
            </a:r>
          </a:p>
          <a:p>
            <a:r>
              <a:rPr lang="en-US" altLang="en-US" sz="2400" dirty="0">
                <a:ea typeface="+mn-ea"/>
              </a:rPr>
              <a:t>The turtle graphics library provides numerous functions that you can use in decision structures to determine the state of the turtle and conditionally perform actions.</a:t>
            </a:r>
          </a:p>
          <a:p>
            <a:r>
              <a:rPr lang="en-CA" sz="2400" dirty="0"/>
              <a:t>For example, there is a math module that contains all functions pertaining to math functions only. </a:t>
            </a:r>
          </a:p>
          <a:p>
            <a:r>
              <a:rPr lang="en-CA" sz="2400" dirty="0"/>
              <a:t>For example, the Turtle module contains functions to draw graphics. </a:t>
            </a:r>
          </a:p>
        </p:txBody>
      </p:sp>
    </p:spTree>
    <p:extLst>
      <p:ext uri="{BB962C8B-B14F-4D97-AF65-F5344CB8AC3E}">
        <p14:creationId xmlns:p14="http://schemas.microsoft.com/office/powerpoint/2010/main" val="8854877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4</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r>
              <a:rPr lang="en-US" b="1" dirty="0">
                <a:solidFill>
                  <a:srgbClr val="FFFF00"/>
                </a:solidFill>
              </a:rPr>
              <a:t>Introduction to Decision Structures</a:t>
            </a:r>
            <a:endParaRPr lang="en-US" dirty="0"/>
          </a:p>
          <a:p>
            <a:pPr lvl="0" fontAlgn="base">
              <a:spcAft>
                <a:spcPct val="0"/>
              </a:spcAft>
              <a:tabLst/>
            </a:pPr>
            <a:r>
              <a:rPr lang="en-US" altLang="en-US" sz="2400" dirty="0">
                <a:latin typeface="Arial (Body)"/>
                <a:ea typeface="+mn-ea"/>
              </a:rPr>
              <a:t>A decision structure (or selection structure) allows a program to perform actions only under certain conditions.</a:t>
            </a:r>
          </a:p>
          <a:p>
            <a:pPr lvl="0" fontAlgn="base">
              <a:spcAft>
                <a:spcPct val="0"/>
              </a:spcAft>
              <a:tabLst/>
            </a:pPr>
            <a:r>
              <a:rPr lang="en-US" altLang="en-US" sz="2400" dirty="0">
                <a:latin typeface="Arial (Body)"/>
                <a:ea typeface="+mn-ea"/>
              </a:rPr>
              <a:t>An if statement lets you control the execution of statements based on the results of a Boolean expression. </a:t>
            </a:r>
          </a:p>
          <a:p>
            <a:pPr fontAlgn="base">
              <a:spcAft>
                <a:spcPct val="0"/>
              </a:spcAft>
            </a:pPr>
            <a:r>
              <a:rPr lang="en-US" altLang="en-US" sz="2400" dirty="0">
                <a:latin typeface="Arial (Body)"/>
                <a:ea typeface="+mn-ea"/>
              </a:rPr>
              <a:t>Different types of decisions include:</a:t>
            </a:r>
          </a:p>
          <a:p>
            <a:pPr lvl="1" fontAlgn="base">
              <a:spcAft>
                <a:spcPct val="0"/>
              </a:spcAft>
            </a:pPr>
            <a:r>
              <a:rPr lang="en-US" altLang="en-US" sz="2400" dirty="0">
                <a:latin typeface="Arial (Body)"/>
              </a:rPr>
              <a:t>If, also called </a:t>
            </a:r>
            <a:r>
              <a:rPr lang="en-US" altLang="en-US" sz="2400" dirty="0">
                <a:solidFill>
                  <a:srgbClr val="FFFF00"/>
                </a:solidFill>
                <a:latin typeface="Arial (Body)"/>
              </a:rPr>
              <a:t>single</a:t>
            </a:r>
            <a:r>
              <a:rPr lang="en-US" altLang="en-US" sz="2400" dirty="0">
                <a:latin typeface="Arial (Body)"/>
              </a:rPr>
              <a:t> alternative</a:t>
            </a:r>
          </a:p>
          <a:p>
            <a:pPr lvl="1" fontAlgn="base">
              <a:spcAft>
                <a:spcPct val="0"/>
              </a:spcAft>
            </a:pPr>
            <a:r>
              <a:rPr lang="en-US" altLang="en-US" sz="2400" dirty="0">
                <a:latin typeface="Arial (Body)"/>
              </a:rPr>
              <a:t>If then else, also called </a:t>
            </a:r>
            <a:r>
              <a:rPr lang="en-US" altLang="en-US" sz="2400" dirty="0">
                <a:solidFill>
                  <a:srgbClr val="FFFF00"/>
                </a:solidFill>
                <a:latin typeface="Arial (Body)"/>
              </a:rPr>
              <a:t>dual</a:t>
            </a:r>
            <a:r>
              <a:rPr lang="en-US" altLang="en-US" sz="2400" dirty="0">
                <a:latin typeface="Arial (Body)"/>
              </a:rPr>
              <a:t> alternative</a:t>
            </a:r>
          </a:p>
          <a:p>
            <a:pPr lvl="1" fontAlgn="base">
              <a:spcAft>
                <a:spcPct val="0"/>
              </a:spcAft>
            </a:pPr>
            <a:r>
              <a:rPr lang="en-US" altLang="en-US" sz="2400" dirty="0">
                <a:latin typeface="Arial (Body)"/>
              </a:rPr>
              <a:t>If, else if then else structure for </a:t>
            </a:r>
            <a:r>
              <a:rPr lang="en-US" altLang="en-US" sz="2400" dirty="0">
                <a:solidFill>
                  <a:srgbClr val="FFFF00"/>
                </a:solidFill>
                <a:latin typeface="Arial (Body)"/>
              </a:rPr>
              <a:t>multiple</a:t>
            </a:r>
            <a:r>
              <a:rPr lang="en-US" altLang="en-US" sz="2400" dirty="0">
                <a:latin typeface="Arial (Body)"/>
              </a:rPr>
              <a:t> alternative decisions</a:t>
            </a:r>
          </a:p>
          <a:p>
            <a:endParaRPr lang="en-CA" dirty="0">
              <a:effectLst/>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Tree>
    <p:extLst>
      <p:ext uri="{BB962C8B-B14F-4D97-AF65-F5344CB8AC3E}">
        <p14:creationId xmlns:p14="http://schemas.microsoft.com/office/powerpoint/2010/main" val="18391265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Turtle Module</a:t>
            </a:r>
          </a:p>
        </p:txBody>
      </p:sp>
      <p:sp>
        <p:nvSpPr>
          <p:cNvPr id="3" name="Content Placeholder 2"/>
          <p:cNvSpPr>
            <a:spLocks noGrp="1"/>
          </p:cNvSpPr>
          <p:nvPr>
            <p:ph idx="1"/>
          </p:nvPr>
        </p:nvSpPr>
        <p:spPr>
          <a:xfrm>
            <a:off x="838200" y="1690688"/>
            <a:ext cx="10515600" cy="4486275"/>
          </a:xfrm>
          <a:ln>
            <a:solidFill>
              <a:schemeClr val="accent5">
                <a:lumMod val="75000"/>
              </a:schemeClr>
            </a:solidFill>
          </a:ln>
        </p:spPr>
        <p:txBody>
          <a:bodyPr>
            <a:normAutofit/>
          </a:bodyPr>
          <a:lstStyle/>
          <a:p>
            <a:pPr marL="0" indent="0">
              <a:buNone/>
            </a:pPr>
            <a:r>
              <a:rPr lang="en-CA" sz="3300" b="1" dirty="0">
                <a:solidFill>
                  <a:srgbClr val="FFFF00"/>
                </a:solidFill>
              </a:rPr>
              <a:t>Introduction to Turtle Module</a:t>
            </a:r>
          </a:p>
          <a:p>
            <a:pPr marL="0" indent="0">
              <a:buNone/>
            </a:pPr>
            <a:endParaRPr lang="en-CA" dirty="0"/>
          </a:p>
          <a:p>
            <a:r>
              <a:rPr lang="en-CA" sz="2400" dirty="0"/>
              <a:t>There are </a:t>
            </a:r>
            <a:r>
              <a:rPr lang="en-CA" sz="2400" b="1" dirty="0"/>
              <a:t>many modules </a:t>
            </a:r>
            <a:r>
              <a:rPr lang="en-CA" sz="2400" dirty="0"/>
              <a:t>in Python.</a:t>
            </a:r>
          </a:p>
          <a:p>
            <a:r>
              <a:rPr lang="en-CA" sz="2400" dirty="0"/>
              <a:t>The advantage of modules is that instead of writing code from scratch all the time, a module can be called to solve a particular problem.</a:t>
            </a:r>
          </a:p>
          <a:p>
            <a:r>
              <a:rPr lang="en-CA" sz="2400" dirty="0"/>
              <a:t>This is the concept of </a:t>
            </a:r>
            <a:r>
              <a:rPr lang="en-CA" sz="2400" b="1" dirty="0"/>
              <a:t>software re-utilization</a:t>
            </a:r>
            <a:r>
              <a:rPr lang="en-CA" sz="2400" dirty="0"/>
              <a:t>.</a:t>
            </a:r>
          </a:p>
          <a:p>
            <a:r>
              <a:rPr lang="en-CA" sz="2400" dirty="0"/>
              <a:t>There is no need to invent the wheel every time, if the wheel exists already, then just use it.</a:t>
            </a:r>
          </a:p>
        </p:txBody>
      </p:sp>
    </p:spTree>
    <p:extLst>
      <p:ext uri="{BB962C8B-B14F-4D97-AF65-F5344CB8AC3E}">
        <p14:creationId xmlns:p14="http://schemas.microsoft.com/office/powerpoint/2010/main" val="6472994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Turtle Module</a:t>
            </a:r>
          </a:p>
        </p:txBody>
      </p:sp>
      <p:sp>
        <p:nvSpPr>
          <p:cNvPr id="3" name="Content Placeholder 2"/>
          <p:cNvSpPr>
            <a:spLocks noGrp="1"/>
          </p:cNvSpPr>
          <p:nvPr>
            <p:ph idx="1"/>
          </p:nvPr>
        </p:nvSpPr>
        <p:spPr>
          <a:ln>
            <a:solidFill>
              <a:schemeClr val="accent5">
                <a:lumMod val="75000"/>
              </a:schemeClr>
            </a:solidFill>
          </a:ln>
        </p:spPr>
        <p:txBody>
          <a:bodyPr/>
          <a:lstStyle/>
          <a:p>
            <a:pPr marL="0" indent="0">
              <a:buNone/>
            </a:pPr>
            <a:r>
              <a:rPr lang="en-CA" sz="2800" b="1" dirty="0">
                <a:solidFill>
                  <a:srgbClr val="FFFF00"/>
                </a:solidFill>
              </a:rPr>
              <a:t>Introduction to Turtle Module</a:t>
            </a:r>
          </a:p>
          <a:p>
            <a:endParaRPr lang="en-CA" dirty="0"/>
          </a:p>
          <a:p>
            <a:r>
              <a:rPr lang="en-CA" dirty="0"/>
              <a:t>The Python </a:t>
            </a:r>
            <a:r>
              <a:rPr lang="en-CA" b="1" dirty="0"/>
              <a:t>Turtle Module</a:t>
            </a:r>
            <a:r>
              <a:rPr lang="en-CA" dirty="0"/>
              <a:t> is used to draw.</a:t>
            </a:r>
          </a:p>
          <a:p>
            <a:r>
              <a:rPr lang="en-CA" dirty="0"/>
              <a:t>A “turtle” leaves a trail as it moves.</a:t>
            </a:r>
          </a:p>
          <a:p>
            <a:r>
              <a:rPr lang="en-CA" dirty="0"/>
              <a:t>By directing the direction of the movement, lines or shapes can be obtained.</a:t>
            </a:r>
          </a:p>
          <a:p>
            <a:r>
              <a:rPr lang="en-CA" dirty="0"/>
              <a:t>Turtle Graphics is a fun way to introduces several concepts in Python programming, from basics to complex drawings.</a:t>
            </a:r>
          </a:p>
        </p:txBody>
      </p:sp>
    </p:spTree>
    <p:extLst>
      <p:ext uri="{BB962C8B-B14F-4D97-AF65-F5344CB8AC3E}">
        <p14:creationId xmlns:p14="http://schemas.microsoft.com/office/powerpoint/2010/main" val="39721841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Turtle Module</a:t>
            </a:r>
          </a:p>
        </p:txBody>
      </p:sp>
      <p:sp>
        <p:nvSpPr>
          <p:cNvPr id="3" name="Content Placeholder 2"/>
          <p:cNvSpPr>
            <a:spLocks noGrp="1"/>
          </p:cNvSpPr>
          <p:nvPr>
            <p:ph idx="1"/>
          </p:nvPr>
        </p:nvSpPr>
        <p:spPr>
          <a:xfrm>
            <a:off x="838200" y="1046923"/>
            <a:ext cx="10515600" cy="3682096"/>
          </a:xfrm>
          <a:ln>
            <a:solidFill>
              <a:schemeClr val="accent5">
                <a:lumMod val="75000"/>
              </a:schemeClr>
            </a:solidFill>
          </a:ln>
        </p:spPr>
        <p:txBody>
          <a:bodyPr>
            <a:normAutofit fontScale="92500" lnSpcReduction="10000"/>
          </a:bodyPr>
          <a:lstStyle/>
          <a:p>
            <a:pPr marL="0" indent="0">
              <a:buNone/>
            </a:pPr>
            <a:r>
              <a:rPr lang="en-CA" sz="2800" b="1" dirty="0">
                <a:solidFill>
                  <a:srgbClr val="FFFF00"/>
                </a:solidFill>
              </a:rPr>
              <a:t>Introduction to Turtle Module</a:t>
            </a:r>
          </a:p>
          <a:p>
            <a:endParaRPr lang="en-CA" dirty="0"/>
          </a:p>
          <a:p>
            <a:r>
              <a:rPr lang="en-CA" dirty="0"/>
              <a:t>First, call the module (import turtle)</a:t>
            </a:r>
          </a:p>
          <a:p>
            <a:r>
              <a:rPr lang="en-CA" dirty="0"/>
              <a:t>After the module is imported into Python IDLE, the Python Objects of the Turtle module are available to be used.</a:t>
            </a:r>
          </a:p>
          <a:p>
            <a:r>
              <a:rPr lang="en-CA" dirty="0"/>
              <a:t>An </a:t>
            </a:r>
            <a:r>
              <a:rPr lang="en-CA" b="1" dirty="0"/>
              <a:t>Object</a:t>
            </a:r>
            <a:r>
              <a:rPr lang="en-CA" dirty="0"/>
              <a:t> has:</a:t>
            </a:r>
          </a:p>
          <a:p>
            <a:r>
              <a:rPr lang="en-CA" b="1" dirty="0"/>
              <a:t>Methods: </a:t>
            </a:r>
            <a:r>
              <a:rPr lang="en-CA" dirty="0"/>
              <a:t>like movement actions (forward, backward, right, left)</a:t>
            </a:r>
            <a:r>
              <a:rPr lang="en-CA" b="1" dirty="0"/>
              <a:t> </a:t>
            </a:r>
          </a:p>
          <a:p>
            <a:r>
              <a:rPr lang="en-CA" b="1" dirty="0"/>
              <a:t>Attributes</a:t>
            </a:r>
            <a:r>
              <a:rPr lang="en-CA" dirty="0"/>
              <a:t>: like colour, shape, position, width, speed.</a:t>
            </a:r>
            <a:endParaRPr lang="en-CA" b="1" dirty="0"/>
          </a:p>
        </p:txBody>
      </p:sp>
      <p:grpSp>
        <p:nvGrpSpPr>
          <p:cNvPr id="6" name="Group 5"/>
          <p:cNvGrpSpPr/>
          <p:nvPr/>
        </p:nvGrpSpPr>
        <p:grpSpPr>
          <a:xfrm>
            <a:off x="1153068" y="4836044"/>
            <a:ext cx="4101820" cy="1490663"/>
            <a:chOff x="1947998" y="5168755"/>
            <a:chExt cx="4101820" cy="1490663"/>
          </a:xfrm>
        </p:grpSpPr>
        <p:sp>
          <p:nvSpPr>
            <p:cNvPr id="4" name="Rectangle 3"/>
            <p:cNvSpPr/>
            <p:nvPr/>
          </p:nvSpPr>
          <p:spPr>
            <a:xfrm>
              <a:off x="3666836" y="5168755"/>
              <a:ext cx="2382982" cy="14906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b="1" dirty="0"/>
                <a:t>Attributes:</a:t>
              </a:r>
            </a:p>
            <a:p>
              <a:r>
                <a:rPr lang="en-CA" dirty="0"/>
                <a:t>Colour blue</a:t>
              </a:r>
            </a:p>
            <a:p>
              <a:r>
                <a:rPr lang="en-CA" dirty="0"/>
                <a:t>Width = base x height</a:t>
              </a:r>
            </a:p>
          </p:txBody>
        </p:sp>
        <p:sp>
          <p:nvSpPr>
            <p:cNvPr id="5" name="TextBox 4"/>
            <p:cNvSpPr txBox="1"/>
            <p:nvPr/>
          </p:nvSpPr>
          <p:spPr>
            <a:xfrm>
              <a:off x="1947998" y="5412509"/>
              <a:ext cx="1710725" cy="369332"/>
            </a:xfrm>
            <a:prstGeom prst="rect">
              <a:avLst/>
            </a:prstGeom>
            <a:noFill/>
          </p:spPr>
          <p:txBody>
            <a:bodyPr wrap="none" rtlCol="0">
              <a:spAutoFit/>
            </a:bodyPr>
            <a:lstStyle/>
            <a:p>
              <a:r>
                <a:rPr lang="en-CA" b="1" dirty="0">
                  <a:solidFill>
                    <a:schemeClr val="bg1"/>
                  </a:solidFill>
                </a:rPr>
                <a:t>Object screen</a:t>
              </a:r>
            </a:p>
          </p:txBody>
        </p:sp>
      </p:grpSp>
    </p:spTree>
    <p:extLst>
      <p:ext uri="{BB962C8B-B14F-4D97-AF65-F5344CB8AC3E}">
        <p14:creationId xmlns:p14="http://schemas.microsoft.com/office/powerpoint/2010/main" val="654807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Turtle Module</a:t>
            </a:r>
          </a:p>
        </p:txBody>
      </p:sp>
      <p:sp>
        <p:nvSpPr>
          <p:cNvPr id="3" name="Content Placeholder 2"/>
          <p:cNvSpPr>
            <a:spLocks noGrp="1"/>
          </p:cNvSpPr>
          <p:nvPr>
            <p:ph idx="1"/>
          </p:nvPr>
        </p:nvSpPr>
        <p:spPr>
          <a:ln>
            <a:solidFill>
              <a:schemeClr val="accent5">
                <a:lumMod val="75000"/>
              </a:schemeClr>
            </a:solidFill>
          </a:ln>
        </p:spPr>
        <p:txBody>
          <a:bodyPr/>
          <a:lstStyle/>
          <a:p>
            <a:pPr marL="0" indent="0">
              <a:buNone/>
            </a:pPr>
            <a:r>
              <a:rPr lang="en-CA" sz="2800" b="1" dirty="0">
                <a:solidFill>
                  <a:srgbClr val="FFFF00"/>
                </a:solidFill>
              </a:rPr>
              <a:t>Introduction to Turtle Module</a:t>
            </a:r>
          </a:p>
          <a:p>
            <a:endParaRPr lang="en-CA" dirty="0"/>
          </a:p>
          <a:p>
            <a:r>
              <a:rPr lang="en-CA" dirty="0"/>
              <a:t>What do we need to make a drawing?</a:t>
            </a:r>
          </a:p>
          <a:p>
            <a:pPr lvl="1"/>
            <a:r>
              <a:rPr lang="en-CA" dirty="0"/>
              <a:t>We need a canvas to draw, a screen. So we need to call a </a:t>
            </a:r>
            <a:r>
              <a:rPr lang="en-CA" b="1" dirty="0"/>
              <a:t>method</a:t>
            </a:r>
            <a:r>
              <a:rPr lang="en-CA" dirty="0"/>
              <a:t> that provides such screen.</a:t>
            </a:r>
          </a:p>
          <a:p>
            <a:pPr lvl="1"/>
            <a:r>
              <a:rPr lang="en-CA" dirty="0"/>
              <a:t>We need to specify (or customize) the looks of the screen. So we need to modify the </a:t>
            </a:r>
            <a:r>
              <a:rPr lang="en-CA" b="1" dirty="0"/>
              <a:t>attributes</a:t>
            </a:r>
            <a:r>
              <a:rPr lang="en-CA" dirty="0"/>
              <a:t> to do that.</a:t>
            </a:r>
          </a:p>
          <a:p>
            <a:r>
              <a:rPr lang="en-CA" dirty="0"/>
              <a:t>How do we make the drawing?</a:t>
            </a:r>
          </a:p>
          <a:p>
            <a:pPr lvl="1"/>
            <a:r>
              <a:rPr lang="en-CA" dirty="0"/>
              <a:t>We need something that </a:t>
            </a:r>
            <a:r>
              <a:rPr lang="en-CA" b="1" dirty="0"/>
              <a:t>makes the drawings</a:t>
            </a:r>
            <a:r>
              <a:rPr lang="en-CA" dirty="0"/>
              <a:t>. So, we need to call the </a:t>
            </a:r>
            <a:r>
              <a:rPr lang="en-CA" b="1" dirty="0"/>
              <a:t>method</a:t>
            </a:r>
            <a:r>
              <a:rPr lang="en-CA" dirty="0"/>
              <a:t> to create the “turtles”. </a:t>
            </a:r>
          </a:p>
          <a:p>
            <a:pPr lvl="1"/>
            <a:r>
              <a:rPr lang="en-CA" dirty="0"/>
              <a:t>We need to </a:t>
            </a:r>
            <a:r>
              <a:rPr lang="en-CA" b="1" dirty="0"/>
              <a:t>move </a:t>
            </a:r>
            <a:r>
              <a:rPr lang="en-CA" dirty="0"/>
              <a:t>them in the </a:t>
            </a:r>
            <a:r>
              <a:rPr lang="en-CA" b="1" dirty="0"/>
              <a:t>direction and distance </a:t>
            </a:r>
            <a:r>
              <a:rPr lang="en-CA" dirty="0"/>
              <a:t>that we want. So, we need to supply the </a:t>
            </a:r>
            <a:r>
              <a:rPr lang="en-CA" b="1" dirty="0"/>
              <a:t>attributes</a:t>
            </a:r>
            <a:r>
              <a:rPr lang="en-CA" dirty="0"/>
              <a:t> to do that.</a:t>
            </a:r>
          </a:p>
        </p:txBody>
      </p:sp>
    </p:spTree>
    <p:extLst>
      <p:ext uri="{BB962C8B-B14F-4D97-AF65-F5344CB8AC3E}">
        <p14:creationId xmlns:p14="http://schemas.microsoft.com/office/powerpoint/2010/main" val="25898311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Turtle Module</a:t>
            </a:r>
          </a:p>
        </p:txBody>
      </p:sp>
      <p:sp>
        <p:nvSpPr>
          <p:cNvPr id="3" name="Content Placeholder 2"/>
          <p:cNvSpPr>
            <a:spLocks noGrp="1"/>
          </p:cNvSpPr>
          <p:nvPr>
            <p:ph idx="1"/>
          </p:nvPr>
        </p:nvSpPr>
        <p:spPr>
          <a:ln>
            <a:solidFill>
              <a:schemeClr val="accent5">
                <a:lumMod val="75000"/>
              </a:schemeClr>
            </a:solidFill>
          </a:ln>
        </p:spPr>
        <p:txBody>
          <a:bodyPr/>
          <a:lstStyle/>
          <a:p>
            <a:pPr marL="0" indent="0">
              <a:buNone/>
            </a:pPr>
            <a:r>
              <a:rPr lang="en-CA" sz="2800" b="1" dirty="0">
                <a:solidFill>
                  <a:srgbClr val="FFFF00"/>
                </a:solidFill>
              </a:rPr>
              <a:t>Introduction to Turtle Module</a:t>
            </a:r>
          </a:p>
          <a:p>
            <a:endParaRPr lang="en-CA" dirty="0"/>
          </a:p>
          <a:p>
            <a:r>
              <a:rPr lang="en-CA" dirty="0"/>
              <a:t>What do we need to make a drawing?</a:t>
            </a:r>
          </a:p>
          <a:p>
            <a:pPr lvl="1"/>
            <a:r>
              <a:rPr lang="en-CA" dirty="0"/>
              <a:t>Make the screen. Give it a name.</a:t>
            </a:r>
          </a:p>
          <a:p>
            <a:pPr lvl="1"/>
            <a:r>
              <a:rPr lang="en-CA" dirty="0"/>
              <a:t>Make the screen, call the method that makes screens.</a:t>
            </a:r>
          </a:p>
          <a:p>
            <a:pPr lvl="1"/>
            <a:r>
              <a:rPr lang="en-CA" dirty="0"/>
              <a:t>Customize it, if you want.</a:t>
            </a:r>
          </a:p>
          <a:p>
            <a:pPr marL="457200" lvl="1" indent="0">
              <a:buNone/>
            </a:pPr>
            <a:endParaRPr lang="en-CA" dirty="0"/>
          </a:p>
          <a:p>
            <a:r>
              <a:rPr lang="en-CA" dirty="0"/>
              <a:t>How do we make the drawing?</a:t>
            </a:r>
          </a:p>
          <a:p>
            <a:pPr lvl="1"/>
            <a:r>
              <a:rPr lang="en-CA" dirty="0"/>
              <a:t>Make the turtle. Give it a name.</a:t>
            </a:r>
          </a:p>
          <a:p>
            <a:pPr lvl="1"/>
            <a:r>
              <a:rPr lang="en-CA" dirty="0"/>
              <a:t>Call the method that makes turtles.</a:t>
            </a:r>
          </a:p>
          <a:p>
            <a:pPr lvl="1"/>
            <a:r>
              <a:rPr lang="en-CA" dirty="0"/>
              <a:t>Customize it, if you want.</a:t>
            </a:r>
          </a:p>
          <a:p>
            <a:pPr marL="457200" lvl="1" indent="0">
              <a:buNone/>
            </a:pPr>
            <a:endParaRPr lang="en-CA" dirty="0"/>
          </a:p>
        </p:txBody>
      </p:sp>
    </p:spTree>
    <p:extLst>
      <p:ext uri="{BB962C8B-B14F-4D97-AF65-F5344CB8AC3E}">
        <p14:creationId xmlns:p14="http://schemas.microsoft.com/office/powerpoint/2010/main" val="38412737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					Turtle Module</a:t>
            </a:r>
          </a:p>
        </p:txBody>
      </p:sp>
      <p:pic>
        <p:nvPicPr>
          <p:cNvPr id="4" name="Picture 3"/>
          <p:cNvPicPr>
            <a:picLocks noChangeAspect="1"/>
          </p:cNvPicPr>
          <p:nvPr/>
        </p:nvPicPr>
        <p:blipFill>
          <a:blip r:embed="rId2"/>
          <a:stretch>
            <a:fillRect/>
          </a:stretch>
        </p:blipFill>
        <p:spPr>
          <a:xfrm>
            <a:off x="379979" y="1923908"/>
            <a:ext cx="11019704" cy="1723753"/>
          </a:xfrm>
          <a:prstGeom prst="rect">
            <a:avLst/>
          </a:prstGeom>
          <a:ln>
            <a:solidFill>
              <a:schemeClr val="accent5">
                <a:lumMod val="75000"/>
              </a:schemeClr>
            </a:solidFill>
          </a:ln>
        </p:spPr>
      </p:pic>
      <p:sp>
        <p:nvSpPr>
          <p:cNvPr id="5" name="TextBox 4">
            <a:extLst>
              <a:ext uri="{FF2B5EF4-FFF2-40B4-BE49-F238E27FC236}">
                <a16:creationId xmlns:a16="http://schemas.microsoft.com/office/drawing/2014/main" id="{9C7C73E1-2DA3-EC13-9E0D-B2BC1A036071}"/>
              </a:ext>
            </a:extLst>
          </p:cNvPr>
          <p:cNvSpPr txBox="1"/>
          <p:nvPr/>
        </p:nvSpPr>
        <p:spPr>
          <a:xfrm>
            <a:off x="331304" y="1335915"/>
            <a:ext cx="6096000" cy="461665"/>
          </a:xfrm>
          <a:prstGeom prst="rect">
            <a:avLst/>
          </a:prstGeom>
          <a:noFill/>
        </p:spPr>
        <p:txBody>
          <a:bodyPr wrap="square">
            <a:spAutoFit/>
          </a:bodyPr>
          <a:lstStyle/>
          <a:p>
            <a:pPr marL="0" indent="0">
              <a:buNone/>
            </a:pPr>
            <a:r>
              <a:rPr lang="en-CA" sz="2400" b="1" dirty="0">
                <a:solidFill>
                  <a:srgbClr val="FFFF00"/>
                </a:solidFill>
              </a:rPr>
              <a:t>Introduction to Turtle Module</a:t>
            </a:r>
          </a:p>
        </p:txBody>
      </p:sp>
    </p:spTree>
    <p:extLst>
      <p:ext uri="{BB962C8B-B14F-4D97-AF65-F5344CB8AC3E}">
        <p14:creationId xmlns:p14="http://schemas.microsoft.com/office/powerpoint/2010/main" val="38312138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					Turtle Module</a:t>
            </a:r>
          </a:p>
        </p:txBody>
      </p:sp>
      <p:pic>
        <p:nvPicPr>
          <p:cNvPr id="5" name="Picture 4"/>
          <p:cNvPicPr>
            <a:picLocks noChangeAspect="1"/>
          </p:cNvPicPr>
          <p:nvPr/>
        </p:nvPicPr>
        <p:blipFill>
          <a:blip r:embed="rId2"/>
          <a:stretch>
            <a:fillRect/>
          </a:stretch>
        </p:blipFill>
        <p:spPr>
          <a:xfrm>
            <a:off x="152400" y="1949699"/>
            <a:ext cx="11887200" cy="1341957"/>
          </a:xfrm>
          <a:prstGeom prst="rect">
            <a:avLst/>
          </a:prstGeom>
          <a:ln>
            <a:solidFill>
              <a:schemeClr val="accent5">
                <a:lumMod val="75000"/>
              </a:schemeClr>
            </a:solidFill>
          </a:ln>
        </p:spPr>
      </p:pic>
      <p:sp>
        <p:nvSpPr>
          <p:cNvPr id="3" name="TextBox 2">
            <a:extLst>
              <a:ext uri="{FF2B5EF4-FFF2-40B4-BE49-F238E27FC236}">
                <a16:creationId xmlns:a16="http://schemas.microsoft.com/office/drawing/2014/main" id="{7FFB4672-12C4-C714-4ABB-D30499D665A4}"/>
              </a:ext>
            </a:extLst>
          </p:cNvPr>
          <p:cNvSpPr txBox="1"/>
          <p:nvPr/>
        </p:nvSpPr>
        <p:spPr>
          <a:xfrm>
            <a:off x="331304" y="1335915"/>
            <a:ext cx="6096000" cy="461665"/>
          </a:xfrm>
          <a:prstGeom prst="rect">
            <a:avLst/>
          </a:prstGeom>
          <a:noFill/>
        </p:spPr>
        <p:txBody>
          <a:bodyPr wrap="square">
            <a:spAutoFit/>
          </a:bodyPr>
          <a:lstStyle/>
          <a:p>
            <a:pPr marL="0" indent="0">
              <a:buNone/>
            </a:pPr>
            <a:r>
              <a:rPr lang="en-CA" sz="2400" b="1" dirty="0">
                <a:solidFill>
                  <a:srgbClr val="FFFF00"/>
                </a:solidFill>
              </a:rPr>
              <a:t>Introduction to Turtle Module</a:t>
            </a:r>
          </a:p>
        </p:txBody>
      </p:sp>
    </p:spTree>
    <p:extLst>
      <p:ext uri="{BB962C8B-B14F-4D97-AF65-F5344CB8AC3E}">
        <p14:creationId xmlns:p14="http://schemas.microsoft.com/office/powerpoint/2010/main" val="2865974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					Turtle Module</a:t>
            </a:r>
          </a:p>
        </p:txBody>
      </p:sp>
      <p:pic>
        <p:nvPicPr>
          <p:cNvPr id="8" name="Picture 7"/>
          <p:cNvPicPr>
            <a:picLocks noChangeAspect="1"/>
          </p:cNvPicPr>
          <p:nvPr/>
        </p:nvPicPr>
        <p:blipFill>
          <a:blip r:embed="rId2"/>
          <a:stretch>
            <a:fillRect/>
          </a:stretch>
        </p:blipFill>
        <p:spPr>
          <a:xfrm>
            <a:off x="85726" y="2468996"/>
            <a:ext cx="11884602" cy="1159473"/>
          </a:xfrm>
          <a:prstGeom prst="rect">
            <a:avLst/>
          </a:prstGeom>
          <a:ln>
            <a:solidFill>
              <a:schemeClr val="accent5">
                <a:lumMod val="75000"/>
              </a:schemeClr>
            </a:solidFill>
          </a:ln>
        </p:spPr>
      </p:pic>
      <p:sp>
        <p:nvSpPr>
          <p:cNvPr id="3" name="TextBox 2">
            <a:extLst>
              <a:ext uri="{FF2B5EF4-FFF2-40B4-BE49-F238E27FC236}">
                <a16:creationId xmlns:a16="http://schemas.microsoft.com/office/drawing/2014/main" id="{9B050821-785F-3948-3B21-CC595FB03209}"/>
              </a:ext>
            </a:extLst>
          </p:cNvPr>
          <p:cNvSpPr txBox="1"/>
          <p:nvPr/>
        </p:nvSpPr>
        <p:spPr>
          <a:xfrm>
            <a:off x="331304" y="1335915"/>
            <a:ext cx="6096000" cy="461665"/>
          </a:xfrm>
          <a:prstGeom prst="rect">
            <a:avLst/>
          </a:prstGeom>
          <a:noFill/>
        </p:spPr>
        <p:txBody>
          <a:bodyPr wrap="square">
            <a:spAutoFit/>
          </a:bodyPr>
          <a:lstStyle/>
          <a:p>
            <a:pPr marL="0" indent="0">
              <a:buNone/>
            </a:pPr>
            <a:r>
              <a:rPr lang="en-CA" sz="2400" b="1" dirty="0">
                <a:solidFill>
                  <a:srgbClr val="FFFF00"/>
                </a:solidFill>
              </a:rPr>
              <a:t>Introduction to Turtle Module</a:t>
            </a:r>
          </a:p>
        </p:txBody>
      </p:sp>
    </p:spTree>
    <p:extLst>
      <p:ext uri="{BB962C8B-B14F-4D97-AF65-F5344CB8AC3E}">
        <p14:creationId xmlns:p14="http://schemas.microsoft.com/office/powerpoint/2010/main" val="20854357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					Turtle Module</a:t>
            </a:r>
          </a:p>
        </p:txBody>
      </p:sp>
      <p:pic>
        <p:nvPicPr>
          <p:cNvPr id="3" name="Picture 2"/>
          <p:cNvPicPr>
            <a:picLocks noChangeAspect="1"/>
          </p:cNvPicPr>
          <p:nvPr/>
        </p:nvPicPr>
        <p:blipFill>
          <a:blip r:embed="rId2"/>
          <a:stretch>
            <a:fillRect/>
          </a:stretch>
        </p:blipFill>
        <p:spPr>
          <a:xfrm>
            <a:off x="173904" y="3324803"/>
            <a:ext cx="11704060" cy="803124"/>
          </a:xfrm>
          <a:prstGeom prst="rect">
            <a:avLst/>
          </a:prstGeom>
          <a:ln>
            <a:solidFill>
              <a:schemeClr val="accent5">
                <a:lumMod val="75000"/>
              </a:schemeClr>
            </a:solidFill>
          </a:ln>
        </p:spPr>
      </p:pic>
      <p:sp>
        <p:nvSpPr>
          <p:cNvPr id="4" name="TextBox 3">
            <a:extLst>
              <a:ext uri="{FF2B5EF4-FFF2-40B4-BE49-F238E27FC236}">
                <a16:creationId xmlns:a16="http://schemas.microsoft.com/office/drawing/2014/main" id="{8126E462-F8D5-F928-9D70-C3ADCA0DA256}"/>
              </a:ext>
            </a:extLst>
          </p:cNvPr>
          <p:cNvSpPr txBox="1"/>
          <p:nvPr/>
        </p:nvSpPr>
        <p:spPr>
          <a:xfrm>
            <a:off x="331304" y="1335915"/>
            <a:ext cx="6096000" cy="461665"/>
          </a:xfrm>
          <a:prstGeom prst="rect">
            <a:avLst/>
          </a:prstGeom>
          <a:noFill/>
        </p:spPr>
        <p:txBody>
          <a:bodyPr wrap="square">
            <a:spAutoFit/>
          </a:bodyPr>
          <a:lstStyle/>
          <a:p>
            <a:pPr marL="0" indent="0">
              <a:buNone/>
            </a:pPr>
            <a:r>
              <a:rPr lang="en-CA" sz="2400" b="1" dirty="0">
                <a:solidFill>
                  <a:srgbClr val="FFFF00"/>
                </a:solidFill>
              </a:rPr>
              <a:t>Introduction to Turtle Module</a:t>
            </a:r>
          </a:p>
        </p:txBody>
      </p:sp>
    </p:spTree>
    <p:extLst>
      <p:ext uri="{BB962C8B-B14F-4D97-AF65-F5344CB8AC3E}">
        <p14:creationId xmlns:p14="http://schemas.microsoft.com/office/powerpoint/2010/main" val="1385581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					Turtle Module</a:t>
            </a:r>
          </a:p>
        </p:txBody>
      </p:sp>
      <p:pic>
        <p:nvPicPr>
          <p:cNvPr id="5" name="Picture 4"/>
          <p:cNvPicPr>
            <a:picLocks noChangeAspect="1"/>
          </p:cNvPicPr>
          <p:nvPr/>
        </p:nvPicPr>
        <p:blipFill>
          <a:blip r:embed="rId2"/>
          <a:stretch>
            <a:fillRect/>
          </a:stretch>
        </p:blipFill>
        <p:spPr>
          <a:xfrm>
            <a:off x="240866" y="3694260"/>
            <a:ext cx="8791575" cy="1400175"/>
          </a:xfrm>
          <a:prstGeom prst="rect">
            <a:avLst/>
          </a:prstGeom>
          <a:ln>
            <a:solidFill>
              <a:schemeClr val="accent5">
                <a:lumMod val="75000"/>
              </a:schemeClr>
            </a:solidFill>
          </a:ln>
        </p:spPr>
      </p:pic>
      <p:sp>
        <p:nvSpPr>
          <p:cNvPr id="3" name="TextBox 2">
            <a:extLst>
              <a:ext uri="{FF2B5EF4-FFF2-40B4-BE49-F238E27FC236}">
                <a16:creationId xmlns:a16="http://schemas.microsoft.com/office/drawing/2014/main" id="{BEF5B073-C76B-0A33-7845-8BB707BD9B40}"/>
              </a:ext>
            </a:extLst>
          </p:cNvPr>
          <p:cNvSpPr txBox="1"/>
          <p:nvPr/>
        </p:nvSpPr>
        <p:spPr>
          <a:xfrm>
            <a:off x="331304" y="1335915"/>
            <a:ext cx="6096000" cy="461665"/>
          </a:xfrm>
          <a:prstGeom prst="rect">
            <a:avLst/>
          </a:prstGeom>
          <a:noFill/>
        </p:spPr>
        <p:txBody>
          <a:bodyPr wrap="square">
            <a:spAutoFit/>
          </a:bodyPr>
          <a:lstStyle/>
          <a:p>
            <a:pPr marL="0" indent="0">
              <a:buNone/>
            </a:pPr>
            <a:r>
              <a:rPr lang="en-CA" sz="2400" b="1" dirty="0">
                <a:solidFill>
                  <a:srgbClr val="FFFF00"/>
                </a:solidFill>
              </a:rPr>
              <a:t>Introduction to Turtle Module</a:t>
            </a:r>
          </a:p>
        </p:txBody>
      </p:sp>
    </p:spTree>
    <p:extLst>
      <p:ext uri="{BB962C8B-B14F-4D97-AF65-F5344CB8AC3E}">
        <p14:creationId xmlns:p14="http://schemas.microsoft.com/office/powerpoint/2010/main" val="1207750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5</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r>
              <a:rPr lang="en-US" b="1" dirty="0">
                <a:solidFill>
                  <a:srgbClr val="FFFF00"/>
                </a:solidFill>
              </a:rPr>
              <a:t>Designing a program</a:t>
            </a:r>
            <a:endParaRPr lang="en-US" dirty="0"/>
          </a:p>
          <a:p>
            <a:pPr lvl="0" fontAlgn="base">
              <a:spcAft>
                <a:spcPct val="0"/>
              </a:spcAft>
              <a:tabLst/>
            </a:pPr>
            <a:r>
              <a:rPr lang="en-US" altLang="en-US" sz="2400" dirty="0">
                <a:solidFill>
                  <a:srgbClr val="FFFF00"/>
                </a:solidFill>
                <a:latin typeface="Arial (Body)"/>
                <a:ea typeface="+mn-ea"/>
              </a:rPr>
              <a:t>Before we delve into and work with decision structure, let’s understand how a program should be designed in order to implement it (code it). </a:t>
            </a:r>
          </a:p>
          <a:p>
            <a:pPr marL="609600" indent="-609600" eaLnBrk="1" hangingPunct="1">
              <a:lnSpc>
                <a:spcPct val="90000"/>
              </a:lnSpc>
              <a:buFontTx/>
              <a:buNone/>
            </a:pPr>
            <a:r>
              <a:rPr lang="en-US" altLang="en-US" sz="2400" b="1" dirty="0">
                <a:latin typeface="+mn-lt"/>
              </a:rPr>
              <a:t>Two steps in designing a program:</a:t>
            </a:r>
          </a:p>
          <a:p>
            <a:pPr marL="432000" lvl="1" indent="-432000">
              <a:spcBef>
                <a:spcPts val="1500"/>
              </a:spcBef>
              <a:buFontTx/>
              <a:buAutoNum type="arabicPeriod"/>
            </a:pPr>
            <a:r>
              <a:rPr lang="en-US" altLang="en-US" sz="2400" dirty="0">
                <a:latin typeface="+mn-lt"/>
              </a:rPr>
              <a:t>Understand the tasks that the program is to perform.</a:t>
            </a:r>
          </a:p>
          <a:p>
            <a:pPr marL="889200" lvl="2" indent="-432000">
              <a:spcBef>
                <a:spcPts val="1500"/>
              </a:spcBef>
            </a:pPr>
            <a:r>
              <a:rPr lang="en-US" altLang="en-US" dirty="0">
                <a:latin typeface="+mn-lt"/>
              </a:rPr>
              <a:t>Learning what the customer wants.</a:t>
            </a:r>
          </a:p>
          <a:p>
            <a:pPr marL="432000" lvl="1" indent="-432000">
              <a:spcBef>
                <a:spcPts val="1500"/>
              </a:spcBef>
              <a:buFontTx/>
              <a:buAutoNum type="arabicPeriod"/>
            </a:pPr>
            <a:endParaRPr lang="en-US" altLang="en-US" sz="2400" dirty="0">
              <a:latin typeface="+mn-lt"/>
            </a:endParaRPr>
          </a:p>
          <a:p>
            <a:pPr marL="432000" lvl="1" indent="-432000">
              <a:spcBef>
                <a:spcPts val="1500"/>
              </a:spcBef>
              <a:buFontTx/>
              <a:buAutoNum type="arabicPeriod"/>
            </a:pPr>
            <a:r>
              <a:rPr lang="en-US" altLang="en-US" sz="2400" dirty="0">
                <a:latin typeface="+mn-lt"/>
              </a:rPr>
              <a:t>Determine the steps that must be taken to perform the task.</a:t>
            </a:r>
          </a:p>
          <a:p>
            <a:pPr marL="800100" lvl="2" indent="-342900">
              <a:spcBef>
                <a:spcPts val="1200"/>
              </a:spcBef>
            </a:pPr>
            <a:r>
              <a:rPr lang="en-US" altLang="en-US" dirty="0">
                <a:latin typeface="+mn-lt"/>
              </a:rPr>
              <a:t>Create an algorithm, or step-by-step directions to solve the problem.</a:t>
            </a:r>
          </a:p>
          <a:p>
            <a:pPr marL="800100" lvl="2" indent="-342900"/>
            <a:r>
              <a:rPr lang="en-US" altLang="en-US" dirty="0">
                <a:latin typeface="+mn-lt"/>
              </a:rPr>
              <a:t>Use flow charts and/or pseudocode to solve.</a:t>
            </a:r>
          </a:p>
          <a:p>
            <a:endParaRPr lang="en-CA" dirty="0">
              <a:effectLst/>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Tree>
    <p:extLst>
      <p:ext uri="{BB962C8B-B14F-4D97-AF65-F5344CB8AC3E}">
        <p14:creationId xmlns:p14="http://schemas.microsoft.com/office/powerpoint/2010/main" val="12142397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					Turtle Module</a:t>
            </a:r>
          </a:p>
        </p:txBody>
      </p:sp>
      <p:pic>
        <p:nvPicPr>
          <p:cNvPr id="3" name="Picture 2"/>
          <p:cNvPicPr>
            <a:picLocks noChangeAspect="1"/>
          </p:cNvPicPr>
          <p:nvPr/>
        </p:nvPicPr>
        <p:blipFill>
          <a:blip r:embed="rId2"/>
          <a:stretch>
            <a:fillRect/>
          </a:stretch>
        </p:blipFill>
        <p:spPr>
          <a:xfrm>
            <a:off x="202478" y="4415415"/>
            <a:ext cx="8277225" cy="1619250"/>
          </a:xfrm>
          <a:prstGeom prst="rect">
            <a:avLst/>
          </a:prstGeom>
          <a:ln>
            <a:solidFill>
              <a:schemeClr val="accent5">
                <a:lumMod val="75000"/>
              </a:schemeClr>
            </a:solidFill>
          </a:ln>
        </p:spPr>
      </p:pic>
      <p:sp>
        <p:nvSpPr>
          <p:cNvPr id="4" name="TextBox 3">
            <a:extLst>
              <a:ext uri="{FF2B5EF4-FFF2-40B4-BE49-F238E27FC236}">
                <a16:creationId xmlns:a16="http://schemas.microsoft.com/office/drawing/2014/main" id="{D611ED22-F09C-5EA3-33DD-B72D1689B245}"/>
              </a:ext>
            </a:extLst>
          </p:cNvPr>
          <p:cNvSpPr txBox="1"/>
          <p:nvPr/>
        </p:nvSpPr>
        <p:spPr>
          <a:xfrm>
            <a:off x="331304" y="1335915"/>
            <a:ext cx="6096000" cy="461665"/>
          </a:xfrm>
          <a:prstGeom prst="rect">
            <a:avLst/>
          </a:prstGeom>
          <a:noFill/>
        </p:spPr>
        <p:txBody>
          <a:bodyPr wrap="square">
            <a:spAutoFit/>
          </a:bodyPr>
          <a:lstStyle/>
          <a:p>
            <a:pPr marL="0" indent="0">
              <a:buNone/>
            </a:pPr>
            <a:r>
              <a:rPr lang="en-CA" sz="2400" b="1" dirty="0">
                <a:solidFill>
                  <a:srgbClr val="FFFF00"/>
                </a:solidFill>
              </a:rPr>
              <a:t>Introduction to Turtle Module</a:t>
            </a:r>
          </a:p>
        </p:txBody>
      </p:sp>
    </p:spTree>
    <p:extLst>
      <p:ext uri="{BB962C8B-B14F-4D97-AF65-F5344CB8AC3E}">
        <p14:creationId xmlns:p14="http://schemas.microsoft.com/office/powerpoint/2010/main" val="2169998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					Turtle Module</a:t>
            </a:r>
          </a:p>
        </p:txBody>
      </p:sp>
      <p:pic>
        <p:nvPicPr>
          <p:cNvPr id="4" name="Picture 3"/>
          <p:cNvPicPr>
            <a:picLocks noChangeAspect="1"/>
          </p:cNvPicPr>
          <p:nvPr/>
        </p:nvPicPr>
        <p:blipFill>
          <a:blip r:embed="rId2"/>
          <a:stretch>
            <a:fillRect/>
          </a:stretch>
        </p:blipFill>
        <p:spPr>
          <a:xfrm>
            <a:off x="231341" y="6005368"/>
            <a:ext cx="8810625" cy="704850"/>
          </a:xfrm>
          <a:prstGeom prst="rect">
            <a:avLst/>
          </a:prstGeom>
          <a:ln>
            <a:solidFill>
              <a:schemeClr val="accent5">
                <a:lumMod val="75000"/>
              </a:schemeClr>
            </a:solidFill>
          </a:ln>
        </p:spPr>
      </p:pic>
      <p:sp>
        <p:nvSpPr>
          <p:cNvPr id="3" name="TextBox 2">
            <a:extLst>
              <a:ext uri="{FF2B5EF4-FFF2-40B4-BE49-F238E27FC236}">
                <a16:creationId xmlns:a16="http://schemas.microsoft.com/office/drawing/2014/main" id="{6A70268D-6051-586D-F099-F1E517FCF43D}"/>
              </a:ext>
            </a:extLst>
          </p:cNvPr>
          <p:cNvSpPr txBox="1"/>
          <p:nvPr/>
        </p:nvSpPr>
        <p:spPr>
          <a:xfrm>
            <a:off x="331304" y="1335915"/>
            <a:ext cx="6096000" cy="461665"/>
          </a:xfrm>
          <a:prstGeom prst="rect">
            <a:avLst/>
          </a:prstGeom>
          <a:noFill/>
        </p:spPr>
        <p:txBody>
          <a:bodyPr wrap="square">
            <a:spAutoFit/>
          </a:bodyPr>
          <a:lstStyle/>
          <a:p>
            <a:pPr marL="0" indent="0">
              <a:buNone/>
            </a:pPr>
            <a:r>
              <a:rPr lang="en-CA" sz="2400" b="1" dirty="0">
                <a:solidFill>
                  <a:srgbClr val="FFFF00"/>
                </a:solidFill>
              </a:rPr>
              <a:t>Introduction to Turtle Module</a:t>
            </a:r>
          </a:p>
        </p:txBody>
      </p:sp>
    </p:spTree>
    <p:extLst>
      <p:ext uri="{BB962C8B-B14F-4D97-AF65-F5344CB8AC3E}">
        <p14:creationId xmlns:p14="http://schemas.microsoft.com/office/powerpoint/2010/main" val="25746787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					Turtle Module</a:t>
            </a:r>
          </a:p>
        </p:txBody>
      </p:sp>
      <p:pic>
        <p:nvPicPr>
          <p:cNvPr id="3" name="Picture 2"/>
          <p:cNvPicPr>
            <a:picLocks noChangeAspect="1"/>
          </p:cNvPicPr>
          <p:nvPr/>
        </p:nvPicPr>
        <p:blipFill>
          <a:blip r:embed="rId2"/>
          <a:stretch>
            <a:fillRect/>
          </a:stretch>
        </p:blipFill>
        <p:spPr>
          <a:xfrm>
            <a:off x="465283" y="1996980"/>
            <a:ext cx="6777030" cy="4717856"/>
          </a:xfrm>
          <a:prstGeom prst="rect">
            <a:avLst/>
          </a:prstGeom>
          <a:ln>
            <a:solidFill>
              <a:schemeClr val="accent5">
                <a:lumMod val="75000"/>
              </a:schemeClr>
            </a:solidFill>
          </a:ln>
        </p:spPr>
      </p:pic>
      <p:grpSp>
        <p:nvGrpSpPr>
          <p:cNvPr id="6" name="Group 5"/>
          <p:cNvGrpSpPr/>
          <p:nvPr/>
        </p:nvGrpSpPr>
        <p:grpSpPr>
          <a:xfrm>
            <a:off x="7613591" y="3650974"/>
            <a:ext cx="3730270" cy="2909298"/>
            <a:chOff x="7424734" y="3001819"/>
            <a:chExt cx="4228056" cy="3410671"/>
          </a:xfrm>
        </p:grpSpPr>
        <p:pic>
          <p:nvPicPr>
            <p:cNvPr id="4" name="Picture 3"/>
            <p:cNvPicPr>
              <a:picLocks noChangeAspect="1"/>
            </p:cNvPicPr>
            <p:nvPr/>
          </p:nvPicPr>
          <p:blipFill>
            <a:blip r:embed="rId3"/>
            <a:stretch>
              <a:fillRect/>
            </a:stretch>
          </p:blipFill>
          <p:spPr>
            <a:xfrm>
              <a:off x="7424734" y="3011055"/>
              <a:ext cx="4228056" cy="3401435"/>
            </a:xfrm>
            <a:prstGeom prst="rect">
              <a:avLst/>
            </a:prstGeom>
            <a:ln>
              <a:solidFill>
                <a:schemeClr val="accent5">
                  <a:lumMod val="75000"/>
                </a:schemeClr>
              </a:solidFill>
            </a:ln>
          </p:spPr>
        </p:pic>
        <p:sp>
          <p:nvSpPr>
            <p:cNvPr id="5" name="TextBox 4"/>
            <p:cNvSpPr txBox="1"/>
            <p:nvPr/>
          </p:nvSpPr>
          <p:spPr>
            <a:xfrm>
              <a:off x="10817385" y="3001819"/>
              <a:ext cx="777585" cy="369332"/>
            </a:xfrm>
            <a:prstGeom prst="rect">
              <a:avLst/>
            </a:prstGeom>
            <a:noFill/>
          </p:spPr>
          <p:txBody>
            <a:bodyPr wrap="none" rtlCol="0">
              <a:spAutoFit/>
            </a:bodyPr>
            <a:lstStyle/>
            <a:p>
              <a:r>
                <a:rPr lang="en-CA" b="1" dirty="0"/>
                <a:t>Result</a:t>
              </a:r>
            </a:p>
          </p:txBody>
        </p:sp>
      </p:grpSp>
      <p:pic>
        <p:nvPicPr>
          <p:cNvPr id="7" name="Picture 6"/>
          <p:cNvPicPr>
            <a:picLocks noChangeAspect="1"/>
          </p:cNvPicPr>
          <p:nvPr/>
        </p:nvPicPr>
        <p:blipFill>
          <a:blip r:embed="rId4"/>
          <a:stretch>
            <a:fillRect/>
          </a:stretch>
        </p:blipFill>
        <p:spPr>
          <a:xfrm>
            <a:off x="8021113" y="1442070"/>
            <a:ext cx="2915226" cy="2035406"/>
          </a:xfrm>
          <a:prstGeom prst="rect">
            <a:avLst/>
          </a:prstGeom>
        </p:spPr>
      </p:pic>
      <p:sp>
        <p:nvSpPr>
          <p:cNvPr id="8" name="TextBox 7">
            <a:extLst>
              <a:ext uri="{FF2B5EF4-FFF2-40B4-BE49-F238E27FC236}">
                <a16:creationId xmlns:a16="http://schemas.microsoft.com/office/drawing/2014/main" id="{383D01F2-0E50-2845-2F75-FEA43046F3CE}"/>
              </a:ext>
            </a:extLst>
          </p:cNvPr>
          <p:cNvSpPr txBox="1"/>
          <p:nvPr/>
        </p:nvSpPr>
        <p:spPr>
          <a:xfrm>
            <a:off x="331304" y="1335915"/>
            <a:ext cx="6096000" cy="461665"/>
          </a:xfrm>
          <a:prstGeom prst="rect">
            <a:avLst/>
          </a:prstGeom>
          <a:noFill/>
        </p:spPr>
        <p:txBody>
          <a:bodyPr wrap="square">
            <a:spAutoFit/>
          </a:bodyPr>
          <a:lstStyle/>
          <a:p>
            <a:pPr marL="0" indent="0">
              <a:buNone/>
            </a:pPr>
            <a:r>
              <a:rPr lang="en-CA" sz="2400" b="1" dirty="0">
                <a:solidFill>
                  <a:srgbClr val="FFFF00"/>
                </a:solidFill>
              </a:rPr>
              <a:t>Introduction to Turtle Module</a:t>
            </a:r>
          </a:p>
        </p:txBody>
      </p:sp>
    </p:spTree>
    <p:extLst>
      <p:ext uri="{BB962C8B-B14F-4D97-AF65-F5344CB8AC3E}">
        <p14:creationId xmlns:p14="http://schemas.microsoft.com/office/powerpoint/2010/main" val="5025338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Turtle Module</a:t>
            </a:r>
          </a:p>
        </p:txBody>
      </p:sp>
      <p:sp>
        <p:nvSpPr>
          <p:cNvPr id="3" name="Content Placeholder 2"/>
          <p:cNvSpPr>
            <a:spLocks noGrp="1"/>
          </p:cNvSpPr>
          <p:nvPr>
            <p:ph idx="1"/>
          </p:nvPr>
        </p:nvSpPr>
        <p:spPr>
          <a:xfrm>
            <a:off x="519143" y="1750470"/>
            <a:ext cx="5996710" cy="4959927"/>
          </a:xfrm>
          <a:ln>
            <a:solidFill>
              <a:schemeClr val="accent5">
                <a:lumMod val="75000"/>
              </a:schemeClr>
            </a:solidFill>
          </a:ln>
        </p:spPr>
        <p:txBody>
          <a:bodyPr>
            <a:normAutofit/>
          </a:bodyPr>
          <a:lstStyle/>
          <a:p>
            <a:r>
              <a:rPr lang="en-CA" sz="2400" b="1" dirty="0">
                <a:solidFill>
                  <a:srgbClr val="FFFF00"/>
                </a:solidFill>
                <a:effectLst>
                  <a:outerShdw blurRad="38100" dist="38100" dir="2700000" algn="tl">
                    <a:srgbClr val="000000">
                      <a:alpha val="43137"/>
                    </a:srgbClr>
                  </a:outerShdw>
                </a:effectLst>
              </a:rPr>
              <a:t>import</a:t>
            </a:r>
            <a:r>
              <a:rPr lang="en-CA" sz="2400" b="1" dirty="0">
                <a:solidFill>
                  <a:srgbClr val="FFC000"/>
                </a:solidFill>
                <a:effectLst>
                  <a:outerShdw blurRad="38100" dist="38100" dir="2700000" algn="tl">
                    <a:srgbClr val="000000">
                      <a:alpha val="43137"/>
                    </a:srgbClr>
                  </a:outerShdw>
                </a:effectLst>
              </a:rPr>
              <a:t> </a:t>
            </a:r>
            <a:r>
              <a:rPr lang="en-CA" sz="2400" b="1" dirty="0"/>
              <a:t>turtle </a:t>
            </a:r>
            <a:r>
              <a:rPr lang="en-CA" sz="2400" dirty="0"/>
              <a:t>means: “tell Python to load the </a:t>
            </a:r>
            <a:r>
              <a:rPr lang="en-CA" sz="2400" b="1" dirty="0"/>
              <a:t>module</a:t>
            </a:r>
            <a:r>
              <a:rPr lang="en-CA" sz="2400" dirty="0"/>
              <a:t> named turtle”.</a:t>
            </a:r>
          </a:p>
          <a:p>
            <a:r>
              <a:rPr lang="en-CA" sz="2400" dirty="0"/>
              <a:t>Such module contains, among other things, two types: the screen type and the turtle type.</a:t>
            </a:r>
          </a:p>
          <a:p>
            <a:r>
              <a:rPr lang="en-CA" sz="2400" b="1" dirty="0"/>
              <a:t>turtle.Turtle</a:t>
            </a:r>
            <a:r>
              <a:rPr lang="en-CA" sz="2400" dirty="0"/>
              <a:t> means: “Python, use the turtle type as defined in the turtle </a:t>
            </a:r>
            <a:r>
              <a:rPr lang="en-CA" sz="2400" b="1" dirty="0"/>
              <a:t>module</a:t>
            </a:r>
            <a:r>
              <a:rPr lang="en-CA" sz="2400" dirty="0"/>
              <a:t>.</a:t>
            </a:r>
          </a:p>
          <a:p>
            <a:r>
              <a:rPr lang="en-CA" sz="2400" dirty="0"/>
              <a:t>Python is </a:t>
            </a:r>
            <a:r>
              <a:rPr lang="en-CA" sz="2400" b="1" dirty="0"/>
              <a:t>case sensitive</a:t>
            </a:r>
            <a:r>
              <a:rPr lang="en-CA" sz="2400" dirty="0"/>
              <a:t>, the </a:t>
            </a:r>
            <a:r>
              <a:rPr lang="en-CA" sz="2400" b="1" dirty="0"/>
              <a:t>module name </a:t>
            </a:r>
            <a:r>
              <a:rPr lang="en-CA" sz="2400" dirty="0"/>
              <a:t>is </a:t>
            </a:r>
            <a:r>
              <a:rPr lang="en-CA" sz="2400" b="1" dirty="0"/>
              <a:t>turtle</a:t>
            </a:r>
            <a:r>
              <a:rPr lang="en-CA" sz="2400" dirty="0"/>
              <a:t> and the </a:t>
            </a:r>
            <a:r>
              <a:rPr lang="en-CA" sz="2400" b="1" dirty="0"/>
              <a:t>type name</a:t>
            </a:r>
            <a:r>
              <a:rPr lang="en-CA" sz="2400" dirty="0"/>
              <a:t> is </a:t>
            </a:r>
            <a:r>
              <a:rPr lang="en-CA" sz="2400" b="1" dirty="0"/>
              <a:t>Turtle</a:t>
            </a:r>
            <a:r>
              <a:rPr lang="en-CA" sz="2400" dirty="0"/>
              <a:t>. </a:t>
            </a:r>
          </a:p>
        </p:txBody>
      </p:sp>
      <p:pic>
        <p:nvPicPr>
          <p:cNvPr id="5" name="Picture 4"/>
          <p:cNvPicPr>
            <a:picLocks noChangeAspect="1"/>
          </p:cNvPicPr>
          <p:nvPr/>
        </p:nvPicPr>
        <p:blipFill>
          <a:blip r:embed="rId2"/>
          <a:stretch>
            <a:fillRect/>
          </a:stretch>
        </p:blipFill>
        <p:spPr>
          <a:xfrm>
            <a:off x="7039263" y="1690688"/>
            <a:ext cx="4392615" cy="3703348"/>
          </a:xfrm>
          <a:prstGeom prst="rect">
            <a:avLst/>
          </a:prstGeom>
        </p:spPr>
      </p:pic>
      <p:sp>
        <p:nvSpPr>
          <p:cNvPr id="4" name="TextBox 3">
            <a:extLst>
              <a:ext uri="{FF2B5EF4-FFF2-40B4-BE49-F238E27FC236}">
                <a16:creationId xmlns:a16="http://schemas.microsoft.com/office/drawing/2014/main" id="{FF4D8746-8851-CB98-D9DF-0F6B9D592F0B}"/>
              </a:ext>
            </a:extLst>
          </p:cNvPr>
          <p:cNvSpPr txBox="1"/>
          <p:nvPr/>
        </p:nvSpPr>
        <p:spPr>
          <a:xfrm>
            <a:off x="602974" y="1016153"/>
            <a:ext cx="6096000" cy="461665"/>
          </a:xfrm>
          <a:prstGeom prst="rect">
            <a:avLst/>
          </a:prstGeom>
          <a:noFill/>
        </p:spPr>
        <p:txBody>
          <a:bodyPr wrap="square">
            <a:spAutoFit/>
          </a:bodyPr>
          <a:lstStyle/>
          <a:p>
            <a:pPr marL="0" indent="0">
              <a:buNone/>
            </a:pPr>
            <a:r>
              <a:rPr lang="en-CA" sz="2400" b="1" dirty="0">
                <a:solidFill>
                  <a:srgbClr val="FFFF00"/>
                </a:solidFill>
              </a:rPr>
              <a:t>Introduction to Turtle Module</a:t>
            </a:r>
          </a:p>
        </p:txBody>
      </p:sp>
    </p:spTree>
    <p:extLst>
      <p:ext uri="{BB962C8B-B14F-4D97-AF65-F5344CB8AC3E}">
        <p14:creationId xmlns:p14="http://schemas.microsoft.com/office/powerpoint/2010/main" val="28403955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Turtle Module</a:t>
            </a:r>
          </a:p>
        </p:txBody>
      </p:sp>
      <p:sp>
        <p:nvSpPr>
          <p:cNvPr id="3" name="Content Placeholder 2"/>
          <p:cNvSpPr>
            <a:spLocks noGrp="1"/>
          </p:cNvSpPr>
          <p:nvPr>
            <p:ph idx="1"/>
          </p:nvPr>
        </p:nvSpPr>
        <p:spPr>
          <a:xfrm>
            <a:off x="459508" y="1608116"/>
            <a:ext cx="10762674" cy="4959927"/>
          </a:xfrm>
          <a:ln>
            <a:solidFill>
              <a:schemeClr val="accent5">
                <a:lumMod val="75000"/>
              </a:schemeClr>
            </a:solidFill>
          </a:ln>
        </p:spPr>
        <p:txBody>
          <a:bodyPr>
            <a:normAutofit/>
          </a:bodyPr>
          <a:lstStyle/>
          <a:p>
            <a:pPr marL="514350" indent="-514350">
              <a:buFont typeface="+mj-lt"/>
              <a:buAutoNum type="arabicPeriod"/>
            </a:pPr>
            <a:r>
              <a:rPr lang="en-CA" sz="2400" dirty="0"/>
              <a:t>Call the module library (import the_name_of_the_module)</a:t>
            </a:r>
          </a:p>
          <a:p>
            <a:pPr marL="514350" indent="-514350">
              <a:buFont typeface="+mj-lt"/>
              <a:buAutoNum type="arabicPeriod"/>
            </a:pPr>
            <a:r>
              <a:rPr lang="en-CA" sz="2400" dirty="0"/>
              <a:t>Create a working space (canvas or screen wn = turtle.Screen()</a:t>
            </a:r>
          </a:p>
          <a:p>
            <a:pPr marL="514350" indent="-514350">
              <a:buFont typeface="+mj-lt"/>
              <a:buAutoNum type="arabicPeriod"/>
            </a:pPr>
            <a:r>
              <a:rPr lang="en-CA" sz="2400" dirty="0"/>
              <a:t>Create a turtle. (example = turtle.Turtle()</a:t>
            </a:r>
          </a:p>
          <a:p>
            <a:pPr marL="514350" indent="-514350">
              <a:buFont typeface="+mj-lt"/>
              <a:buAutoNum type="arabicPeriod"/>
            </a:pPr>
            <a:r>
              <a:rPr lang="en-CA" sz="2400" dirty="0"/>
              <a:t>Instruct it to move. (The object is moved by invoking the methods)</a:t>
            </a:r>
          </a:p>
          <a:p>
            <a:r>
              <a:rPr lang="en-CA" sz="2400" dirty="0"/>
              <a:t> The </a:t>
            </a:r>
            <a:r>
              <a:rPr lang="en-CA" sz="2400" dirty="0">
                <a:solidFill>
                  <a:srgbClr val="FF0000"/>
                </a:solidFill>
              </a:rPr>
              <a:t>dot</a:t>
            </a:r>
            <a:r>
              <a:rPr lang="en-CA" sz="2400" dirty="0"/>
              <a:t> symbol means “referred to”, for example:</a:t>
            </a:r>
          </a:p>
          <a:p>
            <a:r>
              <a:rPr lang="en-CA" sz="2400" dirty="0"/>
              <a:t>something</a:t>
            </a:r>
            <a:r>
              <a:rPr lang="en-CA" sz="3600" dirty="0">
                <a:solidFill>
                  <a:srgbClr val="FF0000"/>
                </a:solidFill>
              </a:rPr>
              <a:t>.</a:t>
            </a:r>
            <a:r>
              <a:rPr lang="en-CA" sz="2400" dirty="0"/>
              <a:t>method</a:t>
            </a:r>
          </a:p>
        </p:txBody>
      </p:sp>
      <p:sp>
        <p:nvSpPr>
          <p:cNvPr id="4" name="TextBox 3">
            <a:extLst>
              <a:ext uri="{FF2B5EF4-FFF2-40B4-BE49-F238E27FC236}">
                <a16:creationId xmlns:a16="http://schemas.microsoft.com/office/drawing/2014/main" id="{52E03DAA-5335-DF39-BA5A-F32A4469157B}"/>
              </a:ext>
            </a:extLst>
          </p:cNvPr>
          <p:cNvSpPr txBox="1"/>
          <p:nvPr/>
        </p:nvSpPr>
        <p:spPr>
          <a:xfrm>
            <a:off x="459508" y="944976"/>
            <a:ext cx="6096000" cy="461665"/>
          </a:xfrm>
          <a:prstGeom prst="rect">
            <a:avLst/>
          </a:prstGeom>
          <a:noFill/>
        </p:spPr>
        <p:txBody>
          <a:bodyPr wrap="square">
            <a:spAutoFit/>
          </a:bodyPr>
          <a:lstStyle/>
          <a:p>
            <a:pPr marL="0" indent="0">
              <a:buNone/>
            </a:pPr>
            <a:r>
              <a:rPr lang="en-CA" sz="2400" b="1" dirty="0">
                <a:solidFill>
                  <a:srgbClr val="FFFF00"/>
                </a:solidFill>
              </a:rPr>
              <a:t>Introduction to Turtle Module</a:t>
            </a:r>
          </a:p>
        </p:txBody>
      </p:sp>
    </p:spTree>
    <p:extLst>
      <p:ext uri="{BB962C8B-B14F-4D97-AF65-F5344CB8AC3E}">
        <p14:creationId xmlns:p14="http://schemas.microsoft.com/office/powerpoint/2010/main" val="2408106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Turtle Module</a:t>
            </a:r>
          </a:p>
        </p:txBody>
      </p:sp>
      <p:sp>
        <p:nvSpPr>
          <p:cNvPr id="4" name="Content Placeholder 3"/>
          <p:cNvSpPr>
            <a:spLocks noGrp="1"/>
          </p:cNvSpPr>
          <p:nvPr>
            <p:ph idx="1"/>
          </p:nvPr>
        </p:nvSpPr>
        <p:spPr>
          <a:xfrm>
            <a:off x="838200" y="1825625"/>
            <a:ext cx="10515600" cy="954520"/>
          </a:xfrm>
          <a:ln>
            <a:solidFill>
              <a:schemeClr val="accent5">
                <a:lumMod val="75000"/>
              </a:schemeClr>
            </a:solidFill>
          </a:ln>
        </p:spPr>
        <p:txBody>
          <a:bodyPr>
            <a:normAutofit/>
          </a:bodyPr>
          <a:lstStyle/>
          <a:p>
            <a:r>
              <a:rPr lang="en-CA" dirty="0"/>
              <a:t>The table at: </a:t>
            </a:r>
            <a:r>
              <a:rPr lang="en-CA" dirty="0">
                <a:hlinkClick r:id="rId2"/>
              </a:rPr>
              <a:t>www.w3schools.com/colors/colors_names.asp</a:t>
            </a:r>
            <a:r>
              <a:rPr lang="en-CA" dirty="0"/>
              <a:t> contains all the colour definitions supported by all browsers. </a:t>
            </a:r>
          </a:p>
          <a:p>
            <a:pPr marL="0" indent="0">
              <a:buNone/>
            </a:pPr>
            <a:endParaRPr lang="en-CA" dirty="0"/>
          </a:p>
        </p:txBody>
      </p:sp>
      <p:pic>
        <p:nvPicPr>
          <p:cNvPr id="3" name="Picture 2"/>
          <p:cNvPicPr>
            <a:picLocks noChangeAspect="1"/>
          </p:cNvPicPr>
          <p:nvPr/>
        </p:nvPicPr>
        <p:blipFill>
          <a:blip r:embed="rId3"/>
          <a:stretch>
            <a:fillRect/>
          </a:stretch>
        </p:blipFill>
        <p:spPr>
          <a:xfrm>
            <a:off x="2102718" y="2915082"/>
            <a:ext cx="6911974" cy="3690582"/>
          </a:xfrm>
          <a:prstGeom prst="rect">
            <a:avLst/>
          </a:prstGeom>
          <a:ln>
            <a:solidFill>
              <a:schemeClr val="accent5">
                <a:lumMod val="75000"/>
              </a:schemeClr>
            </a:solidFill>
          </a:ln>
        </p:spPr>
      </p:pic>
      <p:sp>
        <p:nvSpPr>
          <p:cNvPr id="5" name="TextBox 4">
            <a:extLst>
              <a:ext uri="{FF2B5EF4-FFF2-40B4-BE49-F238E27FC236}">
                <a16:creationId xmlns:a16="http://schemas.microsoft.com/office/drawing/2014/main" id="{5F27A72B-2C92-EA17-83DB-94530789F9E6}"/>
              </a:ext>
            </a:extLst>
          </p:cNvPr>
          <p:cNvSpPr txBox="1"/>
          <p:nvPr/>
        </p:nvSpPr>
        <p:spPr>
          <a:xfrm>
            <a:off x="695739" y="1053730"/>
            <a:ext cx="6096000" cy="461665"/>
          </a:xfrm>
          <a:prstGeom prst="rect">
            <a:avLst/>
          </a:prstGeom>
          <a:noFill/>
        </p:spPr>
        <p:txBody>
          <a:bodyPr wrap="square">
            <a:spAutoFit/>
          </a:bodyPr>
          <a:lstStyle/>
          <a:p>
            <a:pPr marL="0" indent="0">
              <a:buNone/>
            </a:pPr>
            <a:r>
              <a:rPr lang="en-CA" sz="2400" b="1" dirty="0">
                <a:solidFill>
                  <a:srgbClr val="FFFF00"/>
                </a:solidFill>
              </a:rPr>
              <a:t>Introduction to Turtle Module</a:t>
            </a:r>
          </a:p>
        </p:txBody>
      </p:sp>
    </p:spTree>
    <p:extLst>
      <p:ext uri="{BB962C8B-B14F-4D97-AF65-F5344CB8AC3E}">
        <p14:creationId xmlns:p14="http://schemas.microsoft.com/office/powerpoint/2010/main" val="4235274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Turtle Module</a:t>
            </a:r>
          </a:p>
        </p:txBody>
      </p:sp>
      <p:sp>
        <p:nvSpPr>
          <p:cNvPr id="4" name="Content Placeholder 3"/>
          <p:cNvSpPr>
            <a:spLocks noGrp="1"/>
          </p:cNvSpPr>
          <p:nvPr>
            <p:ph idx="1"/>
          </p:nvPr>
        </p:nvSpPr>
        <p:spPr>
          <a:xfrm>
            <a:off x="838200" y="1560945"/>
            <a:ext cx="10515600" cy="4616018"/>
          </a:xfrm>
          <a:ln>
            <a:solidFill>
              <a:schemeClr val="accent5">
                <a:lumMod val="75000"/>
              </a:schemeClr>
            </a:solidFill>
          </a:ln>
        </p:spPr>
        <p:txBody>
          <a:bodyPr>
            <a:normAutofit/>
          </a:bodyPr>
          <a:lstStyle/>
          <a:p>
            <a:r>
              <a:rPr lang="en-CA" dirty="0"/>
              <a:t>The table at: </a:t>
            </a:r>
            <a:r>
              <a:rPr lang="en-CA" dirty="0">
                <a:hlinkClick r:id="rId2"/>
              </a:rPr>
              <a:t>www.w3schools.com/colors/colors_names.asp</a:t>
            </a:r>
            <a:r>
              <a:rPr lang="en-CA" dirty="0"/>
              <a:t> contains all the colour definitions supported by all browsers. </a:t>
            </a:r>
          </a:p>
          <a:p>
            <a:r>
              <a:rPr lang="en-CA" dirty="0"/>
              <a:t>Colours can be called by names or numbers (hex), for example:</a:t>
            </a:r>
          </a:p>
          <a:p>
            <a:r>
              <a:rPr lang="en-CA" dirty="0"/>
              <a:t>Grey is 808080</a:t>
            </a:r>
          </a:p>
          <a:p>
            <a:r>
              <a:rPr lang="en-CA" dirty="0"/>
              <a:t>Black is 000000</a:t>
            </a:r>
          </a:p>
          <a:p>
            <a:r>
              <a:rPr lang="en-CA" dirty="0"/>
              <a:t>Blue is 0000FF</a:t>
            </a:r>
          </a:p>
          <a:p>
            <a:r>
              <a:rPr lang="en-CA" dirty="0"/>
              <a:t>Ghost white is F8F8FF</a:t>
            </a:r>
          </a:p>
          <a:p>
            <a:r>
              <a:rPr lang="en-CA" dirty="0">
                <a:solidFill>
                  <a:srgbClr val="0000FF"/>
                </a:solidFill>
              </a:rPr>
              <a:t>screen_name</a:t>
            </a:r>
            <a:r>
              <a:rPr lang="en-CA" dirty="0"/>
              <a:t>.</a:t>
            </a:r>
            <a:r>
              <a:rPr lang="en-CA" dirty="0">
                <a:solidFill>
                  <a:srgbClr val="FF0000"/>
                </a:solidFill>
              </a:rPr>
              <a:t>bgcolor</a:t>
            </a:r>
            <a:r>
              <a:rPr lang="en-CA" dirty="0"/>
              <a:t>(‘</a:t>
            </a:r>
            <a:r>
              <a:rPr lang="en-CA" dirty="0">
                <a:solidFill>
                  <a:schemeClr val="bg1">
                    <a:lumMod val="50000"/>
                  </a:schemeClr>
                </a:solidFill>
              </a:rPr>
              <a:t>grey</a:t>
            </a:r>
            <a:r>
              <a:rPr lang="en-CA" dirty="0"/>
              <a:t>’)</a:t>
            </a:r>
          </a:p>
          <a:p>
            <a:r>
              <a:rPr lang="en-CA" dirty="0">
                <a:solidFill>
                  <a:srgbClr val="0000FF"/>
                </a:solidFill>
              </a:rPr>
              <a:t>screen_name</a:t>
            </a:r>
            <a:r>
              <a:rPr lang="en-CA" dirty="0"/>
              <a:t>.</a:t>
            </a:r>
            <a:r>
              <a:rPr lang="en-CA" dirty="0">
                <a:solidFill>
                  <a:srgbClr val="FF0000"/>
                </a:solidFill>
              </a:rPr>
              <a:t>bgcolor</a:t>
            </a:r>
            <a:r>
              <a:rPr lang="en-CA" dirty="0"/>
              <a:t>(‘</a:t>
            </a:r>
            <a:r>
              <a:rPr lang="en-CA" dirty="0">
                <a:solidFill>
                  <a:srgbClr val="00FFFF"/>
                </a:solidFill>
              </a:rPr>
              <a:t>aqua</a:t>
            </a:r>
            <a:r>
              <a:rPr lang="en-CA" dirty="0"/>
              <a:t>’)</a:t>
            </a:r>
          </a:p>
          <a:p>
            <a:pPr marL="0" indent="0">
              <a:buNone/>
            </a:pPr>
            <a:endParaRPr lang="en-CA" dirty="0"/>
          </a:p>
        </p:txBody>
      </p:sp>
      <p:pic>
        <p:nvPicPr>
          <p:cNvPr id="5" name="Picture 4"/>
          <p:cNvPicPr>
            <a:picLocks noChangeAspect="1"/>
          </p:cNvPicPr>
          <p:nvPr/>
        </p:nvPicPr>
        <p:blipFill>
          <a:blip r:embed="rId3"/>
          <a:stretch>
            <a:fillRect/>
          </a:stretch>
        </p:blipFill>
        <p:spPr>
          <a:xfrm>
            <a:off x="6205156" y="4067555"/>
            <a:ext cx="2324100" cy="1981200"/>
          </a:xfrm>
          <a:prstGeom prst="rect">
            <a:avLst/>
          </a:prstGeom>
        </p:spPr>
      </p:pic>
      <p:pic>
        <p:nvPicPr>
          <p:cNvPr id="6" name="Picture 5"/>
          <p:cNvPicPr>
            <a:picLocks noChangeAspect="1"/>
          </p:cNvPicPr>
          <p:nvPr/>
        </p:nvPicPr>
        <p:blipFill>
          <a:blip r:embed="rId4"/>
          <a:stretch>
            <a:fillRect/>
          </a:stretch>
        </p:blipFill>
        <p:spPr>
          <a:xfrm>
            <a:off x="8692108" y="4067555"/>
            <a:ext cx="2314876" cy="1981200"/>
          </a:xfrm>
          <a:prstGeom prst="rect">
            <a:avLst/>
          </a:prstGeom>
        </p:spPr>
      </p:pic>
      <p:sp>
        <p:nvSpPr>
          <p:cNvPr id="3" name="TextBox 2">
            <a:extLst>
              <a:ext uri="{FF2B5EF4-FFF2-40B4-BE49-F238E27FC236}">
                <a16:creationId xmlns:a16="http://schemas.microsoft.com/office/drawing/2014/main" id="{632CA3D2-EB56-DAC3-BF05-50D4E5693E0F}"/>
              </a:ext>
            </a:extLst>
          </p:cNvPr>
          <p:cNvSpPr txBox="1"/>
          <p:nvPr/>
        </p:nvSpPr>
        <p:spPr>
          <a:xfrm>
            <a:off x="662609" y="978107"/>
            <a:ext cx="6096000" cy="461665"/>
          </a:xfrm>
          <a:prstGeom prst="rect">
            <a:avLst/>
          </a:prstGeom>
          <a:noFill/>
        </p:spPr>
        <p:txBody>
          <a:bodyPr wrap="square">
            <a:spAutoFit/>
          </a:bodyPr>
          <a:lstStyle/>
          <a:p>
            <a:pPr marL="0" indent="0">
              <a:buNone/>
            </a:pPr>
            <a:r>
              <a:rPr lang="en-CA" sz="2400" b="1" dirty="0">
                <a:solidFill>
                  <a:srgbClr val="FFFF00"/>
                </a:solidFill>
              </a:rPr>
              <a:t>Introduction to Turtle Module</a:t>
            </a:r>
          </a:p>
        </p:txBody>
      </p:sp>
    </p:spTree>
    <p:extLst>
      <p:ext uri="{BB962C8B-B14F-4D97-AF65-F5344CB8AC3E}">
        <p14:creationId xmlns:p14="http://schemas.microsoft.com/office/powerpoint/2010/main" val="2809976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Turtle Module</a:t>
            </a:r>
          </a:p>
        </p:txBody>
      </p:sp>
      <p:sp>
        <p:nvSpPr>
          <p:cNvPr id="3" name="Content Placeholder 2"/>
          <p:cNvSpPr>
            <a:spLocks noGrp="1"/>
          </p:cNvSpPr>
          <p:nvPr>
            <p:ph idx="1"/>
          </p:nvPr>
        </p:nvSpPr>
        <p:spPr>
          <a:xfrm>
            <a:off x="838200" y="1825625"/>
            <a:ext cx="10515600" cy="3389105"/>
          </a:xfrm>
          <a:ln>
            <a:solidFill>
              <a:schemeClr val="accent5">
                <a:lumMod val="75000"/>
              </a:schemeClr>
            </a:solidFill>
          </a:ln>
        </p:spPr>
        <p:txBody>
          <a:bodyPr/>
          <a:lstStyle/>
          <a:p>
            <a:r>
              <a:rPr lang="en-CA" dirty="0"/>
              <a:t>Each turtle is an independent </a:t>
            </a:r>
            <a:r>
              <a:rPr lang="en-CA" b="1" dirty="0"/>
              <a:t>object</a:t>
            </a:r>
            <a:r>
              <a:rPr lang="en-CA" dirty="0"/>
              <a:t> or </a:t>
            </a:r>
            <a:r>
              <a:rPr lang="en-CA" b="1" dirty="0"/>
              <a:t>instance</a:t>
            </a:r>
            <a:r>
              <a:rPr lang="en-CA" dirty="0"/>
              <a:t> of the turtle </a:t>
            </a:r>
            <a:r>
              <a:rPr lang="en-CA" b="1" dirty="0"/>
              <a:t>type</a:t>
            </a:r>
            <a:r>
              <a:rPr lang="en-CA" dirty="0"/>
              <a:t> (belonging to a </a:t>
            </a:r>
            <a:r>
              <a:rPr lang="en-CA" b="1" dirty="0"/>
              <a:t>class</a:t>
            </a:r>
            <a:r>
              <a:rPr lang="en-CA" dirty="0"/>
              <a:t>).</a:t>
            </a:r>
          </a:p>
          <a:p>
            <a:r>
              <a:rPr lang="en-CA" dirty="0"/>
              <a:t>Each instance has its own </a:t>
            </a:r>
            <a:r>
              <a:rPr lang="en-CA" b="1" dirty="0"/>
              <a:t>attributes</a:t>
            </a:r>
            <a:r>
              <a:rPr lang="en-CA" dirty="0"/>
              <a:t> and </a:t>
            </a:r>
            <a:r>
              <a:rPr lang="en-CA" b="1" dirty="0"/>
              <a:t>methods</a:t>
            </a:r>
            <a:r>
              <a:rPr lang="en-CA" dirty="0"/>
              <a:t>.</a:t>
            </a:r>
          </a:p>
          <a:p>
            <a:pPr marL="0" indent="0">
              <a:buNone/>
            </a:pPr>
            <a:endParaRPr lang="en-CA" dirty="0"/>
          </a:p>
          <a:p>
            <a:pPr marL="0" indent="0">
              <a:buNone/>
            </a:pPr>
            <a:r>
              <a:rPr lang="en-CA" dirty="0"/>
              <a:t>We will talk more later about classes, objects, attributes and methods. </a:t>
            </a:r>
          </a:p>
        </p:txBody>
      </p:sp>
      <p:sp>
        <p:nvSpPr>
          <p:cNvPr id="4" name="TextBox 3">
            <a:extLst>
              <a:ext uri="{FF2B5EF4-FFF2-40B4-BE49-F238E27FC236}">
                <a16:creationId xmlns:a16="http://schemas.microsoft.com/office/drawing/2014/main" id="{0022585A-4A40-7738-7F21-4E241AC5CE4C}"/>
              </a:ext>
            </a:extLst>
          </p:cNvPr>
          <p:cNvSpPr txBox="1"/>
          <p:nvPr/>
        </p:nvSpPr>
        <p:spPr>
          <a:xfrm>
            <a:off x="331304" y="1053730"/>
            <a:ext cx="6096000" cy="461665"/>
          </a:xfrm>
          <a:prstGeom prst="rect">
            <a:avLst/>
          </a:prstGeom>
          <a:noFill/>
        </p:spPr>
        <p:txBody>
          <a:bodyPr wrap="square">
            <a:spAutoFit/>
          </a:bodyPr>
          <a:lstStyle/>
          <a:p>
            <a:pPr marL="0" indent="0">
              <a:buNone/>
            </a:pPr>
            <a:r>
              <a:rPr lang="en-CA" sz="2400" b="1" dirty="0">
                <a:solidFill>
                  <a:srgbClr val="FFFF00"/>
                </a:solidFill>
              </a:rPr>
              <a:t>Introduction to Turtle Module</a:t>
            </a:r>
          </a:p>
        </p:txBody>
      </p:sp>
      <p:sp>
        <p:nvSpPr>
          <p:cNvPr id="5" name="Rectangle 4">
            <a:extLst>
              <a:ext uri="{FF2B5EF4-FFF2-40B4-BE49-F238E27FC236}">
                <a16:creationId xmlns:a16="http://schemas.microsoft.com/office/drawing/2014/main" id="{11AFA967-43CB-9FA5-ACE4-58FE2A4F7F26}"/>
              </a:ext>
            </a:extLst>
          </p:cNvPr>
          <p:cNvSpPr/>
          <p:nvPr/>
        </p:nvSpPr>
        <p:spPr>
          <a:xfrm>
            <a:off x="838200" y="3644348"/>
            <a:ext cx="9664148" cy="104692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75304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Turtle Module</a:t>
            </a:r>
          </a:p>
        </p:txBody>
      </p:sp>
      <p:sp>
        <p:nvSpPr>
          <p:cNvPr id="3" name="Content Placeholder 2"/>
          <p:cNvSpPr>
            <a:spLocks noGrp="1"/>
          </p:cNvSpPr>
          <p:nvPr>
            <p:ph idx="1"/>
          </p:nvPr>
        </p:nvSpPr>
        <p:spPr>
          <a:xfrm>
            <a:off x="838200" y="1825625"/>
            <a:ext cx="10515600" cy="3078884"/>
          </a:xfrm>
          <a:ln>
            <a:solidFill>
              <a:schemeClr val="accent5">
                <a:lumMod val="75000"/>
              </a:schemeClr>
            </a:solidFill>
          </a:ln>
        </p:spPr>
        <p:txBody>
          <a:bodyPr/>
          <a:lstStyle/>
          <a:p>
            <a:pPr marL="0" indent="0">
              <a:buNone/>
            </a:pPr>
            <a:r>
              <a:rPr lang="en-CA" dirty="0">
                <a:solidFill>
                  <a:srgbClr val="FFFF00"/>
                </a:solidFill>
              </a:rPr>
              <a:t>Turtle Exercise: </a:t>
            </a:r>
            <a:r>
              <a:rPr lang="en-CA" dirty="0">
                <a:solidFill>
                  <a:schemeClr val="accent6"/>
                </a:solidFill>
              </a:rPr>
              <a:t>Do it yourself!</a:t>
            </a:r>
          </a:p>
          <a:p>
            <a:pPr marL="0" indent="0">
              <a:buNone/>
            </a:pPr>
            <a:endParaRPr lang="en-CA" dirty="0">
              <a:solidFill>
                <a:schemeClr val="accent6"/>
              </a:solidFill>
            </a:endParaRPr>
          </a:p>
          <a:p>
            <a:r>
              <a:rPr lang="en-CA" dirty="0"/>
              <a:t>Make two turtles: </a:t>
            </a:r>
            <a:r>
              <a:rPr lang="en-CA" dirty="0">
                <a:solidFill>
                  <a:srgbClr val="0000FF"/>
                </a:solidFill>
              </a:rPr>
              <a:t>blue and </a:t>
            </a:r>
            <a:r>
              <a:rPr lang="en-CA" dirty="0">
                <a:solidFill>
                  <a:srgbClr val="FF0000"/>
                </a:solidFill>
              </a:rPr>
              <a:t>red</a:t>
            </a:r>
            <a:r>
              <a:rPr lang="en-CA" dirty="0">
                <a:solidFill>
                  <a:srgbClr val="0000FF"/>
                </a:solidFill>
              </a:rPr>
              <a:t>.</a:t>
            </a:r>
          </a:p>
          <a:p>
            <a:r>
              <a:rPr lang="en-CA" b="1" dirty="0"/>
              <a:t>Concept: </a:t>
            </a:r>
            <a:r>
              <a:rPr lang="en-CA" dirty="0"/>
              <a:t>each turtle is an independent </a:t>
            </a:r>
            <a:r>
              <a:rPr lang="en-CA" b="1" dirty="0"/>
              <a:t>object</a:t>
            </a:r>
            <a:r>
              <a:rPr lang="en-CA" dirty="0"/>
              <a:t> or </a:t>
            </a:r>
            <a:r>
              <a:rPr lang="en-CA" b="1" dirty="0"/>
              <a:t>instance</a:t>
            </a:r>
            <a:r>
              <a:rPr lang="en-CA" dirty="0"/>
              <a:t> of the turtle </a:t>
            </a:r>
            <a:r>
              <a:rPr lang="en-CA" b="1" dirty="0"/>
              <a:t>type</a:t>
            </a:r>
            <a:r>
              <a:rPr lang="en-CA" dirty="0"/>
              <a:t> (belonging to a </a:t>
            </a:r>
            <a:r>
              <a:rPr lang="en-CA" b="1" dirty="0"/>
              <a:t>class</a:t>
            </a:r>
            <a:r>
              <a:rPr lang="en-CA" dirty="0"/>
              <a:t>).</a:t>
            </a:r>
          </a:p>
          <a:p>
            <a:r>
              <a:rPr lang="en-CA" dirty="0">
                <a:solidFill>
                  <a:srgbClr val="0000FF"/>
                </a:solidFill>
              </a:rPr>
              <a:t>One turtle draws a square.</a:t>
            </a:r>
          </a:p>
          <a:p>
            <a:r>
              <a:rPr lang="en-CA" dirty="0">
                <a:solidFill>
                  <a:srgbClr val="FF0000"/>
                </a:solidFill>
              </a:rPr>
              <a:t>The other turtle draws a bigger square.</a:t>
            </a:r>
          </a:p>
          <a:p>
            <a:r>
              <a:rPr lang="en-CA" b="1" dirty="0"/>
              <a:t>Concept: </a:t>
            </a:r>
            <a:r>
              <a:rPr lang="en-CA" dirty="0"/>
              <a:t>each instance has its own </a:t>
            </a:r>
            <a:r>
              <a:rPr lang="en-CA" b="1" dirty="0"/>
              <a:t>attributes</a:t>
            </a:r>
            <a:r>
              <a:rPr lang="en-CA" dirty="0"/>
              <a:t> and </a:t>
            </a:r>
            <a:r>
              <a:rPr lang="en-CA" b="1" dirty="0"/>
              <a:t>methods</a:t>
            </a:r>
            <a:r>
              <a:rPr lang="en-CA" dirty="0"/>
              <a:t>.</a:t>
            </a:r>
          </a:p>
        </p:txBody>
      </p:sp>
    </p:spTree>
    <p:extLst>
      <p:ext uri="{BB962C8B-B14F-4D97-AF65-F5344CB8AC3E}">
        <p14:creationId xmlns:p14="http://schemas.microsoft.com/office/powerpoint/2010/main" val="20845203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94" y="559144"/>
            <a:ext cx="11214100" cy="535531"/>
          </a:xfrm>
        </p:spPr>
        <p:txBody>
          <a:bodyPr/>
          <a:lstStyle/>
          <a:p>
            <a:r>
              <a:rPr lang="en-CA" dirty="0"/>
              <a:t>					Turtle Module</a:t>
            </a:r>
          </a:p>
        </p:txBody>
      </p:sp>
      <p:pic>
        <p:nvPicPr>
          <p:cNvPr id="5" name="Picture 4"/>
          <p:cNvPicPr>
            <a:picLocks noChangeAspect="1"/>
          </p:cNvPicPr>
          <p:nvPr/>
        </p:nvPicPr>
        <p:blipFill>
          <a:blip r:embed="rId2"/>
          <a:stretch>
            <a:fillRect/>
          </a:stretch>
        </p:blipFill>
        <p:spPr>
          <a:xfrm>
            <a:off x="6129076" y="1496724"/>
            <a:ext cx="6087486" cy="4802132"/>
          </a:xfrm>
          <a:prstGeom prst="rect">
            <a:avLst/>
          </a:prstGeom>
          <a:ln>
            <a:solidFill>
              <a:schemeClr val="accent5">
                <a:lumMod val="75000"/>
              </a:schemeClr>
            </a:solidFill>
          </a:ln>
        </p:spPr>
      </p:pic>
      <p:pic>
        <p:nvPicPr>
          <p:cNvPr id="6" name="Picture 5"/>
          <p:cNvPicPr>
            <a:picLocks noChangeAspect="1"/>
          </p:cNvPicPr>
          <p:nvPr/>
        </p:nvPicPr>
        <p:blipFill>
          <a:blip r:embed="rId3"/>
          <a:stretch>
            <a:fillRect/>
          </a:stretch>
        </p:blipFill>
        <p:spPr>
          <a:xfrm>
            <a:off x="355456" y="1496724"/>
            <a:ext cx="5672288" cy="4187824"/>
          </a:xfrm>
          <a:prstGeom prst="rect">
            <a:avLst/>
          </a:prstGeom>
          <a:ln>
            <a:solidFill>
              <a:schemeClr val="accent5">
                <a:lumMod val="75000"/>
              </a:schemeClr>
            </a:solidFill>
          </a:ln>
        </p:spPr>
      </p:pic>
    </p:spTree>
    <p:extLst>
      <p:ext uri="{BB962C8B-B14F-4D97-AF65-F5344CB8AC3E}">
        <p14:creationId xmlns:p14="http://schemas.microsoft.com/office/powerpoint/2010/main" val="3406203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6</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r>
              <a:rPr lang="en-US" b="1" dirty="0">
                <a:solidFill>
                  <a:srgbClr val="FFFF00"/>
                </a:solidFill>
              </a:rPr>
              <a:t>Designing a program</a:t>
            </a:r>
            <a:endParaRPr lang="en-US" dirty="0"/>
          </a:p>
          <a:p>
            <a:pPr lvl="0" fontAlgn="base">
              <a:spcAft>
                <a:spcPct val="0"/>
              </a:spcAft>
              <a:tabLst/>
            </a:pPr>
            <a:r>
              <a:rPr lang="en-US" altLang="en-US" sz="2400" dirty="0">
                <a:latin typeface="Arial (Body)"/>
                <a:ea typeface="+mn-ea"/>
              </a:rPr>
              <a:t>We use </a:t>
            </a:r>
            <a:r>
              <a:rPr lang="en-US" altLang="en-US" sz="2400" dirty="0">
                <a:solidFill>
                  <a:srgbClr val="FFFF00"/>
                </a:solidFill>
                <a:latin typeface="Arial (Body)"/>
                <a:ea typeface="+mn-ea"/>
              </a:rPr>
              <a:t>Pseudocode</a:t>
            </a:r>
            <a:r>
              <a:rPr lang="en-US" altLang="en-US" sz="2400" dirty="0">
                <a:latin typeface="Arial (Body)"/>
                <a:ea typeface="+mn-ea"/>
              </a:rPr>
              <a:t> and/or </a:t>
            </a:r>
            <a:r>
              <a:rPr lang="en-US" altLang="en-US" sz="2400" dirty="0">
                <a:solidFill>
                  <a:srgbClr val="FFFF00"/>
                </a:solidFill>
                <a:latin typeface="Arial (Body)"/>
                <a:ea typeface="+mn-ea"/>
              </a:rPr>
              <a:t>Flowcharts</a:t>
            </a:r>
            <a:r>
              <a:rPr lang="en-US" altLang="en-US" sz="2400" dirty="0">
                <a:latin typeface="Arial (Body)"/>
                <a:ea typeface="+mn-ea"/>
              </a:rPr>
              <a:t> to help design programs.</a:t>
            </a:r>
          </a:p>
          <a:p>
            <a:pPr lvl="0" fontAlgn="base">
              <a:spcAft>
                <a:spcPct val="0"/>
              </a:spcAft>
              <a:tabLst/>
            </a:pPr>
            <a:r>
              <a:rPr lang="en-US" altLang="en-US" sz="2400" dirty="0">
                <a:latin typeface="Arial (Body)"/>
                <a:ea typeface="+mn-ea"/>
              </a:rPr>
              <a:t>The design is the foundation of a good program- a program that works and produces </a:t>
            </a:r>
            <a:r>
              <a:rPr lang="en-US" altLang="en-US" sz="2400" dirty="0">
                <a:latin typeface="Arial (Body)"/>
              </a:rPr>
              <a:t>expected results. </a:t>
            </a:r>
          </a:p>
          <a:p>
            <a:endParaRPr lang="en-CA" dirty="0">
              <a:effectLst/>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pic>
        <p:nvPicPr>
          <p:cNvPr id="5" name="Picture 4">
            <a:extLst>
              <a:ext uri="{FF2B5EF4-FFF2-40B4-BE49-F238E27FC236}">
                <a16:creationId xmlns:a16="http://schemas.microsoft.com/office/drawing/2014/main" id="{41A0B57E-EA70-FFCF-FA6F-5A3A570E5DC8}"/>
              </a:ext>
            </a:extLst>
          </p:cNvPr>
          <p:cNvPicPr>
            <a:picLocks noChangeAspect="1"/>
          </p:cNvPicPr>
          <p:nvPr/>
        </p:nvPicPr>
        <p:blipFill>
          <a:blip r:embed="rId2"/>
          <a:stretch>
            <a:fillRect/>
          </a:stretch>
        </p:blipFill>
        <p:spPr>
          <a:xfrm>
            <a:off x="861392" y="3965529"/>
            <a:ext cx="8573632" cy="1304338"/>
          </a:xfrm>
          <a:prstGeom prst="rect">
            <a:avLst/>
          </a:prstGeom>
        </p:spPr>
      </p:pic>
      <p:sp>
        <p:nvSpPr>
          <p:cNvPr id="6" name="Text Placeholder 5">
            <a:extLst>
              <a:ext uri="{FF2B5EF4-FFF2-40B4-BE49-F238E27FC236}">
                <a16:creationId xmlns:a16="http://schemas.microsoft.com/office/drawing/2014/main" id="{CB604B7E-154E-D5A5-1534-C7365E4ADABD}"/>
              </a:ext>
            </a:extLst>
          </p:cNvPr>
          <p:cNvSpPr txBox="1">
            <a:spLocks/>
          </p:cNvSpPr>
          <p:nvPr/>
        </p:nvSpPr>
        <p:spPr>
          <a:xfrm>
            <a:off x="1543878" y="3492000"/>
            <a:ext cx="8229600" cy="404307"/>
          </a:xfrm>
          <a:prstGeom prst="rect">
            <a:avLst/>
          </a:prstGeom>
        </p:spPr>
        <p:txBody>
          <a:bodyPr/>
          <a:lstStyle>
            <a:defPPr>
              <a:defRPr lang="en-US"/>
            </a:defPPr>
            <a:lvl1pPr marL="0" algn="l" defTabSz="914400" rtl="0" eaLnBrk="1" latinLnBrk="0" hangingPunct="1">
              <a:defRPr sz="1200" kern="1200">
                <a:solidFill>
                  <a:schemeClr val="accent4">
                    <a:lumMod val="60000"/>
                    <a:lumOff val="4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en-US" sz="2000" b="1" i="1"/>
              <a:t>The program development cycle</a:t>
            </a:r>
            <a:endParaRPr lang="en-US" altLang="en-US" sz="2000" b="1" i="1" dirty="0"/>
          </a:p>
        </p:txBody>
      </p:sp>
    </p:spTree>
    <p:extLst>
      <p:ext uri="{BB962C8B-B14F-4D97-AF65-F5344CB8AC3E}">
        <p14:creationId xmlns:p14="http://schemas.microsoft.com/office/powerpoint/2010/main" val="2407819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					Turtle Module</a:t>
            </a:r>
          </a:p>
        </p:txBody>
      </p:sp>
      <p:sp>
        <p:nvSpPr>
          <p:cNvPr id="6" name="Content Placeholder 5"/>
          <p:cNvSpPr>
            <a:spLocks noGrp="1"/>
          </p:cNvSpPr>
          <p:nvPr>
            <p:ph sz="half" idx="1"/>
          </p:nvPr>
        </p:nvSpPr>
        <p:spPr>
          <a:xfrm>
            <a:off x="630814" y="4973349"/>
            <a:ext cx="3171824" cy="993342"/>
          </a:xfrm>
          <a:ln>
            <a:solidFill>
              <a:schemeClr val="accent5">
                <a:lumMod val="75000"/>
              </a:schemeClr>
            </a:solidFill>
          </a:ln>
        </p:spPr>
        <p:txBody>
          <a:bodyPr>
            <a:normAutofit/>
          </a:bodyPr>
          <a:lstStyle/>
          <a:p>
            <a:r>
              <a:rPr lang="en-CA" dirty="0"/>
              <a:t>Blue turtle executes first.</a:t>
            </a:r>
          </a:p>
        </p:txBody>
      </p:sp>
      <p:sp>
        <p:nvSpPr>
          <p:cNvPr id="7" name="Content Placeholder 6"/>
          <p:cNvSpPr>
            <a:spLocks noGrp="1"/>
          </p:cNvSpPr>
          <p:nvPr>
            <p:ph sz="half" idx="2"/>
          </p:nvPr>
        </p:nvSpPr>
        <p:spPr>
          <a:xfrm>
            <a:off x="5680365" y="1552648"/>
            <a:ext cx="2444388" cy="3486294"/>
          </a:xfrm>
          <a:ln>
            <a:solidFill>
              <a:schemeClr val="accent5">
                <a:lumMod val="75000"/>
              </a:schemeClr>
            </a:solidFill>
          </a:ln>
        </p:spPr>
        <p:txBody>
          <a:bodyPr>
            <a:normAutofit/>
          </a:bodyPr>
          <a:lstStyle/>
          <a:p>
            <a:r>
              <a:rPr lang="en-CA" dirty="0"/>
              <a:t>Red turtle executes next.</a:t>
            </a:r>
          </a:p>
          <a:p>
            <a:r>
              <a:rPr lang="en-CA" dirty="0"/>
              <a:t>Just as in the order written in the program.</a:t>
            </a:r>
          </a:p>
        </p:txBody>
      </p:sp>
      <p:pic>
        <p:nvPicPr>
          <p:cNvPr id="3" name="Picture 2"/>
          <p:cNvPicPr>
            <a:picLocks noChangeAspect="1"/>
          </p:cNvPicPr>
          <p:nvPr/>
        </p:nvPicPr>
        <p:blipFill>
          <a:blip r:embed="rId2"/>
          <a:stretch>
            <a:fillRect/>
          </a:stretch>
        </p:blipFill>
        <p:spPr>
          <a:xfrm>
            <a:off x="630813" y="1451019"/>
            <a:ext cx="3171825" cy="3381375"/>
          </a:xfrm>
          <a:prstGeom prst="rect">
            <a:avLst/>
          </a:prstGeom>
          <a:ln>
            <a:solidFill>
              <a:schemeClr val="accent5">
                <a:lumMod val="75000"/>
              </a:schemeClr>
            </a:solidFill>
          </a:ln>
        </p:spPr>
      </p:pic>
      <p:pic>
        <p:nvPicPr>
          <p:cNvPr id="4" name="Picture 3"/>
          <p:cNvPicPr>
            <a:picLocks noChangeAspect="1"/>
          </p:cNvPicPr>
          <p:nvPr/>
        </p:nvPicPr>
        <p:blipFill>
          <a:blip r:embed="rId3"/>
          <a:stretch>
            <a:fillRect/>
          </a:stretch>
        </p:blipFill>
        <p:spPr>
          <a:xfrm>
            <a:off x="8231118" y="1585444"/>
            <a:ext cx="3332740" cy="3420701"/>
          </a:xfrm>
          <a:prstGeom prst="rect">
            <a:avLst/>
          </a:prstGeom>
          <a:ln>
            <a:solidFill>
              <a:schemeClr val="accent5">
                <a:lumMod val="75000"/>
              </a:schemeClr>
            </a:solidFill>
          </a:ln>
        </p:spPr>
      </p:pic>
    </p:spTree>
    <p:extLst>
      <p:ext uri="{BB962C8B-B14F-4D97-AF65-F5344CB8AC3E}">
        <p14:creationId xmlns:p14="http://schemas.microsoft.com/office/powerpoint/2010/main" val="41527536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E2C8DB-D46E-4232-8FCD-8B7B6AFD2909}"/>
              </a:ext>
            </a:extLst>
          </p:cNvPr>
          <p:cNvSpPr>
            <a:spLocks noGrp="1"/>
          </p:cNvSpPr>
          <p:nvPr>
            <p:ph type="sldNum" sz="quarter" idx="12"/>
          </p:nvPr>
        </p:nvSpPr>
        <p:spPr/>
        <p:txBody>
          <a:bodyPr/>
          <a:lstStyle/>
          <a:p>
            <a:fld id="{C263D6C4-4840-40CC-AC84-17E24B3B7BDE}" type="slidenum">
              <a:rPr lang="en-US" noProof="0" smtClean="0"/>
              <a:pPr/>
              <a:t>61</a:t>
            </a:fld>
            <a:endParaRPr lang="en-US" noProof="0" dirty="0"/>
          </a:p>
        </p:txBody>
      </p:sp>
      <p:sp>
        <p:nvSpPr>
          <p:cNvPr id="4" name="Title 3">
            <a:extLst>
              <a:ext uri="{FF2B5EF4-FFF2-40B4-BE49-F238E27FC236}">
                <a16:creationId xmlns:a16="http://schemas.microsoft.com/office/drawing/2014/main" id="{2817143C-17BA-486C-BD78-38102D5A5F68}"/>
              </a:ext>
            </a:extLst>
          </p:cNvPr>
          <p:cNvSpPr>
            <a:spLocks noGrp="1"/>
          </p:cNvSpPr>
          <p:nvPr>
            <p:ph type="title"/>
          </p:nvPr>
        </p:nvSpPr>
        <p:spPr>
          <a:xfrm>
            <a:off x="831849" y="1645921"/>
            <a:ext cx="9686903" cy="1491174"/>
          </a:xfrm>
        </p:spPr>
        <p:txBody>
          <a:bodyPr anchor="t">
            <a:normAutofit/>
          </a:bodyPr>
          <a:lstStyle/>
          <a:p>
            <a:r>
              <a:rPr lang="en-US" sz="5400" dirty="0">
                <a:solidFill>
                  <a:srgbClr val="FFFF00"/>
                </a:solidFill>
              </a:rPr>
              <a:t>Determining Turtle state  </a:t>
            </a:r>
            <a:br>
              <a:rPr lang="en-US" sz="5400" dirty="0">
                <a:solidFill>
                  <a:srgbClr val="FFFF00"/>
                </a:solidFill>
              </a:rPr>
            </a:br>
            <a:r>
              <a:rPr lang="en-CA" sz="3200" dirty="0">
                <a:solidFill>
                  <a:srgbClr val="92D050"/>
                </a:solidFill>
              </a:rPr>
              <a:t>Part - 4</a:t>
            </a:r>
            <a:endParaRPr lang="en-CA" dirty="0">
              <a:solidFill>
                <a:srgbClr val="92D050"/>
              </a:solidFill>
            </a:endParaRPr>
          </a:p>
        </p:txBody>
      </p:sp>
    </p:spTree>
    <p:extLst>
      <p:ext uri="{BB962C8B-B14F-4D97-AF65-F5344CB8AC3E}">
        <p14:creationId xmlns:p14="http://schemas.microsoft.com/office/powerpoint/2010/main" val="1087083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Turtle Module</a:t>
            </a:r>
          </a:p>
        </p:txBody>
      </p:sp>
      <p:sp>
        <p:nvSpPr>
          <p:cNvPr id="3" name="Content Placeholder 2"/>
          <p:cNvSpPr>
            <a:spLocks noGrp="1"/>
          </p:cNvSpPr>
          <p:nvPr>
            <p:ph idx="1"/>
          </p:nvPr>
        </p:nvSpPr>
        <p:spPr>
          <a:xfrm>
            <a:off x="838200" y="1997904"/>
            <a:ext cx="10515600" cy="4277000"/>
          </a:xfrm>
          <a:ln>
            <a:solidFill>
              <a:schemeClr val="accent5">
                <a:lumMod val="75000"/>
              </a:schemeClr>
            </a:solidFill>
          </a:ln>
        </p:spPr>
        <p:txBody>
          <a:bodyPr/>
          <a:lstStyle/>
          <a:p>
            <a:r>
              <a:rPr lang="en-US" dirty="0"/>
              <a:t>You can use the </a:t>
            </a:r>
            <a:r>
              <a:rPr lang="en-US" i="1" dirty="0" err="1"/>
              <a:t>turtle.xcor</a:t>
            </a:r>
            <a:r>
              <a:rPr lang="en-US" i="1" dirty="0"/>
              <a:t>() </a:t>
            </a:r>
            <a:r>
              <a:rPr lang="en-US" dirty="0"/>
              <a:t>and </a:t>
            </a:r>
            <a:r>
              <a:rPr lang="en-US" i="1" dirty="0" err="1"/>
              <a:t>turtle.ycor</a:t>
            </a:r>
            <a:r>
              <a:rPr lang="en-US" i="1" dirty="0"/>
              <a:t>() </a:t>
            </a:r>
            <a:r>
              <a:rPr lang="en-US" dirty="0"/>
              <a:t>functions to get the turtle’s current X and Y coordinates.</a:t>
            </a:r>
          </a:p>
          <a:p>
            <a:r>
              <a:rPr lang="en-US" dirty="0"/>
              <a:t>The following code snippet uses an </a:t>
            </a:r>
            <a:r>
              <a:rPr lang="en-US" i="1" dirty="0"/>
              <a:t>if</a:t>
            </a:r>
            <a:r>
              <a:rPr lang="en-US" dirty="0"/>
              <a:t> statement to determine whether  the turtle’s X coordinate is greater than 249, or the turtle’s Y coordinate is greater than 349. If so, the turtle is repositioned at (0, 0):</a:t>
            </a:r>
          </a:p>
          <a:p>
            <a:pPr marL="0" indent="0">
              <a:buNone/>
            </a:pPr>
            <a:endParaRPr lang="en-US" dirty="0"/>
          </a:p>
          <a:p>
            <a:pPr marL="0" indent="0">
              <a:buNone/>
            </a:pPr>
            <a:r>
              <a:rPr lang="en-US" dirty="0">
                <a:latin typeface="Courier New" panose="02070309020205020404" pitchFamily="49" charset="0"/>
                <a:cs typeface="Courier New" panose="02070309020205020404" pitchFamily="49" charset="0"/>
              </a:rPr>
              <a:t>if </a:t>
            </a:r>
            <a:r>
              <a:rPr lang="en-US" i="1" dirty="0" err="1">
                <a:latin typeface="Courier New" panose="02070309020205020404" pitchFamily="49" charset="0"/>
                <a:cs typeface="Courier New" panose="02070309020205020404" pitchFamily="49" charset="0"/>
              </a:rPr>
              <a:t>turtle.xcor</a:t>
            </a:r>
            <a:r>
              <a:rPr lang="en-US" i="1" dirty="0">
                <a:latin typeface="Courier New" panose="02070309020205020404" pitchFamily="49" charset="0"/>
                <a:cs typeface="Courier New" panose="02070309020205020404" pitchFamily="49" charset="0"/>
              </a:rPr>
              <a:t>() &gt;  249 or </a:t>
            </a:r>
            <a:r>
              <a:rPr lang="en-US" i="1" dirty="0" err="1">
                <a:latin typeface="Courier New" panose="02070309020205020404" pitchFamily="49" charset="0"/>
                <a:cs typeface="Courier New" panose="02070309020205020404" pitchFamily="49" charset="0"/>
              </a:rPr>
              <a:t>turtle.ycor</a:t>
            </a:r>
            <a:r>
              <a:rPr lang="en-US" i="1" dirty="0">
                <a:latin typeface="Courier New" panose="02070309020205020404" pitchFamily="49" charset="0"/>
                <a:cs typeface="Courier New" panose="02070309020205020404" pitchFamily="49" charset="0"/>
              </a:rPr>
              <a:t>() &gt; 349 :</a:t>
            </a:r>
          </a:p>
          <a:p>
            <a:pPr marL="0" indent="0">
              <a:buNone/>
            </a:pPr>
            <a:r>
              <a:rPr lang="en-US" i="1" dirty="0">
                <a:latin typeface="Courier New" panose="02070309020205020404" pitchFamily="49" charset="0"/>
                <a:cs typeface="Courier New" panose="02070309020205020404" pitchFamily="49" charset="0"/>
              </a:rPr>
              <a:t>	</a:t>
            </a:r>
            <a:r>
              <a:rPr lang="en-US" i="1" dirty="0" err="1">
                <a:latin typeface="Courier New" panose="02070309020205020404" pitchFamily="49" charset="0"/>
                <a:cs typeface="Courier New" panose="02070309020205020404" pitchFamily="49" charset="0"/>
              </a:rPr>
              <a:t>turtle.goto</a:t>
            </a:r>
            <a:r>
              <a:rPr lang="en-US" i="1" dirty="0">
                <a:latin typeface="Courier New" panose="02070309020205020404" pitchFamily="49" charset="0"/>
                <a:cs typeface="Courier New" panose="02070309020205020404" pitchFamily="49" charset="0"/>
              </a:rPr>
              <a:t>(0,0)</a:t>
            </a:r>
            <a:endParaRPr lang="en-CA"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0022585A-4A40-7738-7F21-4E241AC5CE4C}"/>
              </a:ext>
            </a:extLst>
          </p:cNvPr>
          <p:cNvSpPr txBox="1"/>
          <p:nvPr/>
        </p:nvSpPr>
        <p:spPr>
          <a:xfrm>
            <a:off x="331304" y="1053730"/>
            <a:ext cx="6096000" cy="461665"/>
          </a:xfrm>
          <a:prstGeom prst="rect">
            <a:avLst/>
          </a:prstGeom>
          <a:noFill/>
        </p:spPr>
        <p:txBody>
          <a:bodyPr wrap="square">
            <a:spAutoFit/>
          </a:bodyPr>
          <a:lstStyle/>
          <a:p>
            <a:pPr marL="0" indent="0">
              <a:buNone/>
            </a:pPr>
            <a:r>
              <a:rPr lang="en-CA" sz="2400" b="1" dirty="0">
                <a:solidFill>
                  <a:srgbClr val="FFFF00"/>
                </a:solidFill>
              </a:rPr>
              <a:t>Introduction to Turtle Module</a:t>
            </a:r>
          </a:p>
        </p:txBody>
      </p:sp>
      <p:sp>
        <p:nvSpPr>
          <p:cNvPr id="5" name="Rectangle 4">
            <a:extLst>
              <a:ext uri="{FF2B5EF4-FFF2-40B4-BE49-F238E27FC236}">
                <a16:creationId xmlns:a16="http://schemas.microsoft.com/office/drawing/2014/main" id="{EEE065CF-3DA0-550F-F6A0-00C9AD51F643}"/>
              </a:ext>
            </a:extLst>
          </p:cNvPr>
          <p:cNvSpPr/>
          <p:nvPr/>
        </p:nvSpPr>
        <p:spPr>
          <a:xfrm>
            <a:off x="907774" y="5015948"/>
            <a:ext cx="10336696" cy="1060174"/>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809013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Turtle Module</a:t>
            </a:r>
          </a:p>
        </p:txBody>
      </p:sp>
      <p:sp>
        <p:nvSpPr>
          <p:cNvPr id="3" name="Content Placeholder 2"/>
          <p:cNvSpPr>
            <a:spLocks noGrp="1"/>
          </p:cNvSpPr>
          <p:nvPr>
            <p:ph idx="1"/>
          </p:nvPr>
        </p:nvSpPr>
        <p:spPr>
          <a:xfrm>
            <a:off x="838200" y="1997904"/>
            <a:ext cx="10515600" cy="4277000"/>
          </a:xfrm>
          <a:ln>
            <a:solidFill>
              <a:schemeClr val="accent5">
                <a:lumMod val="75000"/>
              </a:schemeClr>
            </a:solidFill>
          </a:ln>
        </p:spPr>
        <p:txBody>
          <a:bodyPr/>
          <a:lstStyle/>
          <a:p>
            <a:r>
              <a:rPr lang="en-US" sz="2400" dirty="0"/>
              <a:t>The </a:t>
            </a:r>
            <a:r>
              <a:rPr lang="en-US" sz="2400" i="1" dirty="0" err="1"/>
              <a:t>turtle.heading</a:t>
            </a:r>
            <a:r>
              <a:rPr lang="en-US" sz="2400" i="1" dirty="0"/>
              <a:t>() </a:t>
            </a:r>
            <a:r>
              <a:rPr lang="en-US" sz="2400" dirty="0"/>
              <a:t>function returns the turtle’s heading. By default, the heading is returned in degrees. </a:t>
            </a:r>
          </a:p>
          <a:p>
            <a:pPr marL="0" indent="0">
              <a:buNone/>
            </a:pPr>
            <a:r>
              <a:rPr lang="en-US" sz="2400" dirty="0"/>
              <a:t>	try: </a:t>
            </a:r>
            <a:r>
              <a:rPr lang="en-US" sz="2400" i="1" dirty="0" err="1"/>
              <a:t>turtle.heading</a:t>
            </a:r>
            <a:r>
              <a:rPr lang="en-US" sz="2400" i="1" dirty="0"/>
              <a:t>()</a:t>
            </a:r>
          </a:p>
          <a:p>
            <a:r>
              <a:rPr lang="en-US" sz="2400" dirty="0"/>
              <a:t>The following code snippet uses an </a:t>
            </a:r>
            <a:r>
              <a:rPr lang="en-US" sz="2400" i="1" dirty="0"/>
              <a:t>if</a:t>
            </a:r>
            <a:r>
              <a:rPr lang="en-US" sz="2400" dirty="0"/>
              <a:t> statement to determine whether the turtle’s heading is between 90 degrees and 270 degrees. If so, the turtle’s heading is set (using </a:t>
            </a:r>
            <a:r>
              <a:rPr lang="en-US" sz="2400" dirty="0" err="1"/>
              <a:t>setheading</a:t>
            </a:r>
            <a:r>
              <a:rPr lang="en-US" sz="2400" dirty="0"/>
              <a:t>() to 180. </a:t>
            </a:r>
          </a:p>
          <a:p>
            <a:pPr marL="0" indent="0">
              <a:buNone/>
            </a:pPr>
            <a:endParaRPr lang="en-US" dirty="0"/>
          </a:p>
          <a:p>
            <a:pPr marL="0" indent="0">
              <a:buNone/>
            </a:pPr>
            <a:r>
              <a:rPr lang="en-US" sz="2400" dirty="0">
                <a:latin typeface="Courier New" panose="02070309020205020404" pitchFamily="49" charset="0"/>
                <a:cs typeface="Courier New" panose="02070309020205020404" pitchFamily="49" charset="0"/>
              </a:rPr>
              <a:t>If </a:t>
            </a:r>
            <a:r>
              <a:rPr lang="en-US" sz="2400" dirty="0" err="1">
                <a:latin typeface="Courier New" panose="02070309020205020404" pitchFamily="49" charset="0"/>
                <a:cs typeface="Courier New" panose="02070309020205020404" pitchFamily="49" charset="0"/>
              </a:rPr>
              <a:t>turtle.heading</a:t>
            </a:r>
            <a:r>
              <a:rPr lang="en-US" sz="2400" dirty="0">
                <a:latin typeface="Courier New" panose="02070309020205020404" pitchFamily="49" charset="0"/>
                <a:cs typeface="Courier New" panose="02070309020205020404" pitchFamily="49" charset="0"/>
              </a:rPr>
              <a:t>() &gt;= 90 and </a:t>
            </a:r>
            <a:r>
              <a:rPr lang="en-US" sz="2400" dirty="0" err="1">
                <a:latin typeface="Courier New" panose="02070309020205020404" pitchFamily="49" charset="0"/>
                <a:cs typeface="Courier New" panose="02070309020205020404" pitchFamily="49" charset="0"/>
              </a:rPr>
              <a:t>turtle.heading</a:t>
            </a:r>
            <a:r>
              <a:rPr lang="en-US" sz="2400" dirty="0">
                <a:latin typeface="Courier New" panose="02070309020205020404" pitchFamily="49" charset="0"/>
                <a:cs typeface="Courier New" panose="02070309020205020404" pitchFamily="49" charset="0"/>
              </a:rPr>
              <a:t>()&lt;= 270:</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turtle.setheading</a:t>
            </a:r>
            <a:r>
              <a:rPr lang="en-US" sz="2400" dirty="0">
                <a:latin typeface="Courier New" panose="02070309020205020404" pitchFamily="49" charset="0"/>
                <a:cs typeface="Courier New" panose="02070309020205020404" pitchFamily="49" charset="0"/>
              </a:rPr>
              <a:t>(180)</a:t>
            </a:r>
          </a:p>
        </p:txBody>
      </p:sp>
      <p:sp>
        <p:nvSpPr>
          <p:cNvPr id="4" name="TextBox 3">
            <a:extLst>
              <a:ext uri="{FF2B5EF4-FFF2-40B4-BE49-F238E27FC236}">
                <a16:creationId xmlns:a16="http://schemas.microsoft.com/office/drawing/2014/main" id="{0022585A-4A40-7738-7F21-4E241AC5CE4C}"/>
              </a:ext>
            </a:extLst>
          </p:cNvPr>
          <p:cNvSpPr txBox="1"/>
          <p:nvPr/>
        </p:nvSpPr>
        <p:spPr>
          <a:xfrm>
            <a:off x="331304" y="1053730"/>
            <a:ext cx="6096000" cy="523220"/>
          </a:xfrm>
          <a:prstGeom prst="rect">
            <a:avLst/>
          </a:prstGeom>
          <a:noFill/>
        </p:spPr>
        <p:txBody>
          <a:bodyPr wrap="square">
            <a:spAutoFit/>
          </a:bodyPr>
          <a:lstStyle/>
          <a:p>
            <a:pPr marL="0" indent="0">
              <a:buNone/>
            </a:pPr>
            <a:r>
              <a:rPr lang="en-CA" sz="2800" b="1" dirty="0">
                <a:solidFill>
                  <a:srgbClr val="FFFF00"/>
                </a:solidFill>
              </a:rPr>
              <a:t>Introduction to Turtle Module</a:t>
            </a:r>
          </a:p>
        </p:txBody>
      </p:sp>
      <p:sp>
        <p:nvSpPr>
          <p:cNvPr id="5" name="Rectangle 4">
            <a:extLst>
              <a:ext uri="{FF2B5EF4-FFF2-40B4-BE49-F238E27FC236}">
                <a16:creationId xmlns:a16="http://schemas.microsoft.com/office/drawing/2014/main" id="{EEE065CF-3DA0-550F-F6A0-00C9AD51F643}"/>
              </a:ext>
            </a:extLst>
          </p:cNvPr>
          <p:cNvSpPr/>
          <p:nvPr/>
        </p:nvSpPr>
        <p:spPr>
          <a:xfrm>
            <a:off x="838200" y="4744096"/>
            <a:ext cx="10336696" cy="1060174"/>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809417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Turtle Module</a:t>
            </a:r>
          </a:p>
        </p:txBody>
      </p:sp>
      <p:sp>
        <p:nvSpPr>
          <p:cNvPr id="3" name="Content Placeholder 2"/>
          <p:cNvSpPr>
            <a:spLocks noGrp="1"/>
          </p:cNvSpPr>
          <p:nvPr>
            <p:ph idx="1"/>
          </p:nvPr>
        </p:nvSpPr>
        <p:spPr>
          <a:xfrm>
            <a:off x="533400" y="1653346"/>
            <a:ext cx="11188148" cy="4734201"/>
          </a:xfrm>
          <a:ln>
            <a:solidFill>
              <a:schemeClr val="accent5">
                <a:lumMod val="75000"/>
              </a:schemeClr>
            </a:solidFill>
          </a:ln>
        </p:spPr>
        <p:txBody>
          <a:bodyPr/>
          <a:lstStyle/>
          <a:p>
            <a:r>
              <a:rPr lang="en-US" sz="2400" dirty="0"/>
              <a:t>In Python, you can use the command to raise the </a:t>
            </a:r>
            <a:r>
              <a:rPr lang="en-US" sz="2400" i="1" dirty="0"/>
              <a:t>pen</a:t>
            </a:r>
            <a:r>
              <a:rPr lang="en-US" sz="2400" dirty="0"/>
              <a:t>, and the command to lower the pen. When the pen is up, you can move the turtle without drawing a line. When the pen is down, the turtle leaves a line when it is moved. (By default, the pen is down.)</a:t>
            </a:r>
          </a:p>
          <a:p>
            <a:r>
              <a:rPr lang="en-US" sz="2400" dirty="0"/>
              <a:t>When you execute the function </a:t>
            </a:r>
            <a:r>
              <a:rPr lang="en-US" sz="2400" dirty="0" err="1">
                <a:latin typeface="Courier New" panose="02070309020205020404" pitchFamily="49" charset="0"/>
                <a:cs typeface="Courier New" panose="02070309020205020404" pitchFamily="49" charset="0"/>
              </a:rPr>
              <a:t>turtle.pencolor</a:t>
            </a:r>
            <a:r>
              <a:rPr lang="en-US" sz="2400" dirty="0">
                <a:latin typeface="Courier New" panose="02070309020205020404" pitchFamily="49" charset="0"/>
                <a:cs typeface="Courier New" panose="02070309020205020404" pitchFamily="49" charset="0"/>
              </a:rPr>
              <a:t>()</a:t>
            </a:r>
            <a:r>
              <a:rPr lang="en-US" sz="2400" dirty="0"/>
              <a:t>without passing it an argument, the function returns the pen’s current drawing color as a string.</a:t>
            </a:r>
          </a:p>
          <a:p>
            <a:pPr marL="0" indent="0">
              <a:buNone/>
            </a:pPr>
            <a:r>
              <a:rPr lang="en-US" sz="2400" dirty="0"/>
              <a:t>	</a:t>
            </a:r>
            <a:r>
              <a:rPr lang="en-US" sz="2400" dirty="0" err="1">
                <a:latin typeface="Courier New" panose="02070309020205020404" pitchFamily="49" charset="0"/>
                <a:cs typeface="Courier New" panose="02070309020205020404" pitchFamily="49" charset="0"/>
              </a:rPr>
              <a:t>turtle.pencolor</a:t>
            </a:r>
            <a:r>
              <a:rPr lang="en-US" sz="2400" dirty="0">
                <a:latin typeface="Courier New" panose="02070309020205020404" pitchFamily="49" charset="0"/>
                <a:cs typeface="Courier New" panose="02070309020205020404" pitchFamily="49" charset="0"/>
              </a:rPr>
              <a:t>() # it returns the current color</a:t>
            </a:r>
          </a:p>
          <a:p>
            <a:r>
              <a:rPr lang="en-US" sz="2400" dirty="0"/>
              <a:t>The following code snippet uses an </a:t>
            </a:r>
            <a:r>
              <a:rPr lang="en-US" sz="2400" i="1" dirty="0"/>
              <a:t>if</a:t>
            </a:r>
            <a:r>
              <a:rPr lang="en-US" sz="2400" dirty="0"/>
              <a:t> statement to determine whether the pen’s current color is red. If the color is red, the code changes it to blue:</a:t>
            </a:r>
          </a:p>
          <a:p>
            <a:pPr marL="0" indent="0">
              <a:buNone/>
            </a:pPr>
            <a:br>
              <a:rPr lang="en-US" sz="2400" dirty="0">
                <a:latin typeface="Courier New" panose="02070309020205020404" pitchFamily="49" charset="0"/>
                <a:cs typeface="Courier New" panose="02070309020205020404" pitchFamily="49" charset="0"/>
              </a:rPr>
            </a:br>
            <a:r>
              <a:rPr lang="en-US" sz="2400" dirty="0">
                <a:latin typeface="Courier New" panose="02070309020205020404" pitchFamily="49" charset="0"/>
                <a:cs typeface="Courier New" panose="02070309020205020404" pitchFamily="49" charset="0"/>
              </a:rPr>
              <a:t>		If </a:t>
            </a:r>
            <a:r>
              <a:rPr lang="en-US" sz="2400" dirty="0" err="1">
                <a:latin typeface="Courier New" panose="02070309020205020404" pitchFamily="49" charset="0"/>
                <a:cs typeface="Courier New" panose="02070309020205020404" pitchFamily="49" charset="0"/>
              </a:rPr>
              <a:t>turtle.pencolor</a:t>
            </a:r>
            <a:r>
              <a:rPr lang="en-US" sz="2400" dirty="0">
                <a:latin typeface="Courier New" panose="02070309020205020404" pitchFamily="49" charset="0"/>
                <a:cs typeface="Courier New" panose="02070309020205020404" pitchFamily="49" charset="0"/>
              </a:rPr>
              <a:t>() == ‘red’:</a:t>
            </a: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turtle.pencolor</a:t>
            </a:r>
            <a:r>
              <a:rPr lang="en-US" sz="2400" dirty="0">
                <a:latin typeface="Courier New" panose="02070309020205020404" pitchFamily="49" charset="0"/>
                <a:cs typeface="Courier New" panose="02070309020205020404" pitchFamily="49" charset="0"/>
              </a:rPr>
              <a:t>(‘blue’)</a:t>
            </a:r>
          </a:p>
        </p:txBody>
      </p:sp>
      <p:sp>
        <p:nvSpPr>
          <p:cNvPr id="4" name="TextBox 3">
            <a:extLst>
              <a:ext uri="{FF2B5EF4-FFF2-40B4-BE49-F238E27FC236}">
                <a16:creationId xmlns:a16="http://schemas.microsoft.com/office/drawing/2014/main" id="{0022585A-4A40-7738-7F21-4E241AC5CE4C}"/>
              </a:ext>
            </a:extLst>
          </p:cNvPr>
          <p:cNvSpPr txBox="1"/>
          <p:nvPr/>
        </p:nvSpPr>
        <p:spPr>
          <a:xfrm>
            <a:off x="331304" y="1053730"/>
            <a:ext cx="6096000" cy="523220"/>
          </a:xfrm>
          <a:prstGeom prst="rect">
            <a:avLst/>
          </a:prstGeom>
          <a:noFill/>
        </p:spPr>
        <p:txBody>
          <a:bodyPr wrap="square">
            <a:spAutoFit/>
          </a:bodyPr>
          <a:lstStyle/>
          <a:p>
            <a:pPr marL="0" indent="0">
              <a:buNone/>
            </a:pPr>
            <a:r>
              <a:rPr lang="en-CA" sz="2800" b="1" dirty="0">
                <a:solidFill>
                  <a:srgbClr val="FFFF00"/>
                </a:solidFill>
              </a:rPr>
              <a:t>Introduction to Turtle Module</a:t>
            </a:r>
          </a:p>
        </p:txBody>
      </p:sp>
      <p:sp>
        <p:nvSpPr>
          <p:cNvPr id="5" name="Rectangle 4">
            <a:extLst>
              <a:ext uri="{FF2B5EF4-FFF2-40B4-BE49-F238E27FC236}">
                <a16:creationId xmlns:a16="http://schemas.microsoft.com/office/drawing/2014/main" id="{EEE065CF-3DA0-550F-F6A0-00C9AD51F643}"/>
              </a:ext>
            </a:extLst>
          </p:cNvPr>
          <p:cNvSpPr/>
          <p:nvPr/>
        </p:nvSpPr>
        <p:spPr>
          <a:xfrm>
            <a:off x="470452" y="5204472"/>
            <a:ext cx="10697818" cy="1060174"/>
          </a:xfrm>
          <a:prstGeom prst="rect">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828930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Turtle Module</a:t>
            </a:r>
          </a:p>
        </p:txBody>
      </p:sp>
      <p:sp>
        <p:nvSpPr>
          <p:cNvPr id="3" name="Content Placeholder 2"/>
          <p:cNvSpPr>
            <a:spLocks noGrp="1"/>
          </p:cNvSpPr>
          <p:nvPr>
            <p:ph idx="1"/>
          </p:nvPr>
        </p:nvSpPr>
        <p:spPr>
          <a:xfrm>
            <a:off x="838200" y="1997904"/>
            <a:ext cx="10515600" cy="4277000"/>
          </a:xfrm>
          <a:ln>
            <a:solidFill>
              <a:schemeClr val="accent5">
                <a:lumMod val="75000"/>
              </a:schemeClr>
            </a:solidFill>
          </a:ln>
        </p:spPr>
        <p:txBody>
          <a:bodyPr/>
          <a:lstStyle/>
          <a:p>
            <a:pPr marL="0" indent="0">
              <a:buNone/>
            </a:pPr>
            <a:endParaRPr lang="en-CA" dirty="0">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0022585A-4A40-7738-7F21-4E241AC5CE4C}"/>
              </a:ext>
            </a:extLst>
          </p:cNvPr>
          <p:cNvSpPr txBox="1"/>
          <p:nvPr/>
        </p:nvSpPr>
        <p:spPr>
          <a:xfrm>
            <a:off x="331304" y="1053730"/>
            <a:ext cx="6096000" cy="461665"/>
          </a:xfrm>
          <a:prstGeom prst="rect">
            <a:avLst/>
          </a:prstGeom>
          <a:noFill/>
        </p:spPr>
        <p:txBody>
          <a:bodyPr wrap="square">
            <a:spAutoFit/>
          </a:bodyPr>
          <a:lstStyle/>
          <a:p>
            <a:pPr marL="0" indent="0">
              <a:buNone/>
            </a:pPr>
            <a:r>
              <a:rPr lang="en-CA" sz="2400" b="1" dirty="0">
                <a:solidFill>
                  <a:srgbClr val="FFFF00"/>
                </a:solidFill>
              </a:rPr>
              <a:t>Introduction to Turtle Module</a:t>
            </a:r>
          </a:p>
        </p:txBody>
      </p:sp>
      <p:pic>
        <p:nvPicPr>
          <p:cNvPr id="7" name="Picture 6">
            <a:extLst>
              <a:ext uri="{FF2B5EF4-FFF2-40B4-BE49-F238E27FC236}">
                <a16:creationId xmlns:a16="http://schemas.microsoft.com/office/drawing/2014/main" id="{996DE912-080B-8F13-3DC9-6C36D53010AB}"/>
              </a:ext>
            </a:extLst>
          </p:cNvPr>
          <p:cNvPicPr>
            <a:picLocks noChangeAspect="1"/>
          </p:cNvPicPr>
          <p:nvPr/>
        </p:nvPicPr>
        <p:blipFill>
          <a:blip r:embed="rId2"/>
          <a:stretch>
            <a:fillRect/>
          </a:stretch>
        </p:blipFill>
        <p:spPr>
          <a:xfrm>
            <a:off x="5480582" y="1515395"/>
            <a:ext cx="5524540" cy="4676809"/>
          </a:xfrm>
          <a:prstGeom prst="rect">
            <a:avLst/>
          </a:prstGeom>
        </p:spPr>
      </p:pic>
      <p:pic>
        <p:nvPicPr>
          <p:cNvPr id="9" name="Picture 8">
            <a:extLst>
              <a:ext uri="{FF2B5EF4-FFF2-40B4-BE49-F238E27FC236}">
                <a16:creationId xmlns:a16="http://schemas.microsoft.com/office/drawing/2014/main" id="{0CB9AEB1-741B-EB1E-F907-31BBE8528CE2}"/>
              </a:ext>
            </a:extLst>
          </p:cNvPr>
          <p:cNvPicPr>
            <a:picLocks noChangeAspect="1"/>
          </p:cNvPicPr>
          <p:nvPr/>
        </p:nvPicPr>
        <p:blipFill>
          <a:blip r:embed="rId3"/>
          <a:stretch>
            <a:fillRect/>
          </a:stretch>
        </p:blipFill>
        <p:spPr>
          <a:xfrm>
            <a:off x="569922" y="1669773"/>
            <a:ext cx="4801976" cy="4728255"/>
          </a:xfrm>
          <a:prstGeom prst="rect">
            <a:avLst/>
          </a:prstGeom>
        </p:spPr>
      </p:pic>
    </p:spTree>
    <p:extLst>
      <p:ext uri="{BB962C8B-B14F-4D97-AF65-F5344CB8AC3E}">
        <p14:creationId xmlns:p14="http://schemas.microsoft.com/office/powerpoint/2010/main" val="1785222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E2C8DB-D46E-4232-8FCD-8B7B6AFD2909}"/>
              </a:ext>
            </a:extLst>
          </p:cNvPr>
          <p:cNvSpPr>
            <a:spLocks noGrp="1"/>
          </p:cNvSpPr>
          <p:nvPr>
            <p:ph type="sldNum" sz="quarter" idx="12"/>
          </p:nvPr>
        </p:nvSpPr>
        <p:spPr/>
        <p:txBody>
          <a:bodyPr/>
          <a:lstStyle/>
          <a:p>
            <a:fld id="{C263D6C4-4840-40CC-AC84-17E24B3B7BDE}" type="slidenum">
              <a:rPr lang="en-US" noProof="0" smtClean="0"/>
              <a:pPr/>
              <a:t>66</a:t>
            </a:fld>
            <a:endParaRPr lang="en-US" noProof="0" dirty="0"/>
          </a:p>
        </p:txBody>
      </p:sp>
      <p:sp>
        <p:nvSpPr>
          <p:cNvPr id="4" name="Title 3">
            <a:extLst>
              <a:ext uri="{FF2B5EF4-FFF2-40B4-BE49-F238E27FC236}">
                <a16:creationId xmlns:a16="http://schemas.microsoft.com/office/drawing/2014/main" id="{2817143C-17BA-486C-BD78-38102D5A5F68}"/>
              </a:ext>
            </a:extLst>
          </p:cNvPr>
          <p:cNvSpPr>
            <a:spLocks noGrp="1"/>
          </p:cNvSpPr>
          <p:nvPr>
            <p:ph type="title"/>
          </p:nvPr>
        </p:nvSpPr>
        <p:spPr>
          <a:xfrm>
            <a:off x="831849" y="1645921"/>
            <a:ext cx="9686903" cy="1491174"/>
          </a:xfrm>
        </p:spPr>
        <p:txBody>
          <a:bodyPr anchor="t">
            <a:normAutofit/>
          </a:bodyPr>
          <a:lstStyle/>
          <a:p>
            <a:r>
              <a:rPr lang="en-US" sz="5400" dirty="0">
                <a:solidFill>
                  <a:srgbClr val="FFFF00"/>
                </a:solidFill>
              </a:rPr>
              <a:t>Testing and Debugging  </a:t>
            </a:r>
            <a:br>
              <a:rPr lang="en-US" sz="5400" dirty="0">
                <a:solidFill>
                  <a:srgbClr val="FFFF00"/>
                </a:solidFill>
              </a:rPr>
            </a:br>
            <a:r>
              <a:rPr lang="en-CA" sz="3200" dirty="0">
                <a:solidFill>
                  <a:srgbClr val="92D050"/>
                </a:solidFill>
              </a:rPr>
              <a:t>Part - 5</a:t>
            </a:r>
            <a:endParaRPr lang="en-CA" dirty="0">
              <a:solidFill>
                <a:srgbClr val="92D050"/>
              </a:solidFill>
            </a:endParaRPr>
          </a:p>
        </p:txBody>
      </p:sp>
    </p:spTree>
    <p:extLst>
      <p:ext uri="{BB962C8B-B14F-4D97-AF65-F5344CB8AC3E}">
        <p14:creationId xmlns:p14="http://schemas.microsoft.com/office/powerpoint/2010/main" val="244541834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67</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182518" y="1216899"/>
            <a:ext cx="11720946" cy="5433131"/>
          </a:xfrm>
        </p:spPr>
        <p:txBody>
          <a:bodyPr>
            <a:normAutofit/>
          </a:bodyPr>
          <a:lstStyle/>
          <a:p>
            <a:pPr>
              <a:lnSpc>
                <a:spcPct val="100000"/>
              </a:lnSpc>
            </a:pPr>
            <a:r>
              <a:rPr lang="en-US" sz="2400" dirty="0"/>
              <a:t>When you </a:t>
            </a:r>
            <a:r>
              <a:rPr lang="en-US" sz="2400" i="1" dirty="0"/>
              <a:t>test</a:t>
            </a:r>
            <a:r>
              <a:rPr lang="en-US" sz="2400" dirty="0"/>
              <a:t> a program, you run it to make sure that it works correctly. As you test the program, you try every possible combination of input data and user actions to be certain that the program works in every case. In other words, </a:t>
            </a:r>
            <a:r>
              <a:rPr lang="en-US" sz="2400" dirty="0">
                <a:solidFill>
                  <a:srgbClr val="FFFF00"/>
                </a:solidFill>
              </a:rPr>
              <a:t>the goal of testing is to make the program fail</a:t>
            </a:r>
            <a:r>
              <a:rPr lang="en-US" sz="2400" dirty="0"/>
              <a:t>. </a:t>
            </a:r>
          </a:p>
          <a:p>
            <a:pPr>
              <a:lnSpc>
                <a:spcPct val="100000"/>
              </a:lnSpc>
            </a:pPr>
            <a:r>
              <a:rPr lang="en-US" sz="2400" dirty="0"/>
              <a:t>When you </a:t>
            </a:r>
            <a:r>
              <a:rPr lang="en-US" sz="2400" i="1" dirty="0"/>
              <a:t>debug</a:t>
            </a:r>
            <a:r>
              <a:rPr lang="en-US" sz="2400" dirty="0"/>
              <a:t> a program, you fix the errors (bugs) that you discover during testing. Each time you fix a bug, you test again to make sure that the change you made didn’t affect any other aspect of the program. </a:t>
            </a:r>
          </a:p>
          <a:p>
            <a:endParaRPr lang="en-US" dirty="0"/>
          </a:p>
          <a:p>
            <a:endParaRPr lang="en-CA" dirty="0">
              <a:effectLst/>
              <a:ea typeface="Times New Roman" panose="02020603050405020304" pitchFamily="18" charset="0"/>
            </a:endParaRPr>
          </a:p>
          <a:p>
            <a:pPr marL="0" indent="0">
              <a:buNone/>
            </a:pPr>
            <a:r>
              <a:rPr lang="en-US" dirty="0"/>
              <a:t>		</a:t>
            </a:r>
            <a:endParaRPr lang="en-US" dirty="0">
              <a:solidFill>
                <a:srgbClr val="FFFF00"/>
              </a:solidFill>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Testing and Debugging</a:t>
            </a:r>
            <a:endParaRPr lang="en-CA" dirty="0"/>
          </a:p>
        </p:txBody>
      </p:sp>
    </p:spTree>
    <p:extLst>
      <p:ext uri="{BB962C8B-B14F-4D97-AF65-F5344CB8AC3E}">
        <p14:creationId xmlns:p14="http://schemas.microsoft.com/office/powerpoint/2010/main" val="34564233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68</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182518" y="1216899"/>
            <a:ext cx="11720946" cy="5433131"/>
          </a:xfrm>
        </p:spPr>
        <p:txBody>
          <a:bodyPr>
            <a:normAutofit fontScale="70000" lnSpcReduction="20000"/>
          </a:bodyPr>
          <a:lstStyle/>
          <a:p>
            <a:pPr>
              <a:lnSpc>
                <a:spcPct val="100000"/>
              </a:lnSpc>
            </a:pPr>
            <a:r>
              <a:rPr lang="en-US" sz="2400" dirty="0"/>
              <a:t>The goal of testing :</a:t>
            </a:r>
          </a:p>
          <a:p>
            <a:pPr marL="0" indent="0">
              <a:lnSpc>
                <a:spcPct val="100000"/>
              </a:lnSpc>
              <a:buNone/>
            </a:pPr>
            <a:r>
              <a:rPr lang="en-US" sz="2400" dirty="0"/>
              <a:t>	 To find all errors before the program is put into production.</a:t>
            </a:r>
          </a:p>
          <a:p>
            <a:pPr>
              <a:lnSpc>
                <a:spcPct val="100000"/>
              </a:lnSpc>
            </a:pPr>
            <a:r>
              <a:rPr lang="en-US" sz="2400" dirty="0"/>
              <a:t>The goal of debugging:</a:t>
            </a:r>
          </a:p>
          <a:p>
            <a:pPr marL="0" indent="0">
              <a:lnSpc>
                <a:spcPct val="100000"/>
              </a:lnSpc>
              <a:buNone/>
            </a:pPr>
            <a:r>
              <a:rPr lang="en-US" sz="2400" dirty="0"/>
              <a:t>	 To fix all errors before the program is put into production</a:t>
            </a:r>
          </a:p>
          <a:p>
            <a:pPr marL="0" indent="0">
              <a:lnSpc>
                <a:spcPct val="100000"/>
              </a:lnSpc>
              <a:buNone/>
            </a:pPr>
            <a:endParaRPr lang="en-US" dirty="0"/>
          </a:p>
          <a:p>
            <a:pPr marL="0" indent="0">
              <a:lnSpc>
                <a:spcPct val="120000"/>
              </a:lnSpc>
              <a:buNone/>
            </a:pPr>
            <a:r>
              <a:rPr lang="en-US" sz="2600" dirty="0">
                <a:solidFill>
                  <a:srgbClr val="FFFF00"/>
                </a:solidFill>
              </a:rPr>
              <a:t>Common syntax errors:</a:t>
            </a:r>
          </a:p>
          <a:p>
            <a:pPr>
              <a:lnSpc>
                <a:spcPct val="120000"/>
              </a:lnSpc>
            </a:pPr>
            <a:r>
              <a:rPr lang="en-US" sz="2600" dirty="0"/>
              <a:t>Misspelling keywords. </a:t>
            </a:r>
          </a:p>
          <a:p>
            <a:pPr>
              <a:lnSpc>
                <a:spcPct val="120000"/>
              </a:lnSpc>
            </a:pPr>
            <a:r>
              <a:rPr lang="en-US" sz="2600" dirty="0"/>
              <a:t>Forgetting the colon at the end of the opening line of a function definition, if clause, else clause, while statement, for statement, try clause, or except clause.</a:t>
            </a:r>
          </a:p>
          <a:p>
            <a:pPr>
              <a:lnSpc>
                <a:spcPct val="120000"/>
              </a:lnSpc>
            </a:pPr>
            <a:r>
              <a:rPr lang="en-US" sz="2600" dirty="0"/>
              <a:t>Forgetting an opening or closing quotation mark or parenthesis.</a:t>
            </a:r>
          </a:p>
          <a:p>
            <a:pPr>
              <a:lnSpc>
                <a:spcPct val="120000"/>
              </a:lnSpc>
            </a:pPr>
            <a:r>
              <a:rPr lang="en-US" sz="2600" dirty="0"/>
              <a:t>Using parentheses when you should be using brackets, or vice versa.</a:t>
            </a:r>
          </a:p>
          <a:p>
            <a:pPr>
              <a:lnSpc>
                <a:spcPct val="120000"/>
              </a:lnSpc>
            </a:pPr>
            <a:r>
              <a:rPr lang="en-US" sz="2600" dirty="0"/>
              <a:t>Improper indentation.</a:t>
            </a:r>
          </a:p>
          <a:p>
            <a:pPr marL="0" indent="0">
              <a:lnSpc>
                <a:spcPct val="100000"/>
              </a:lnSpc>
              <a:buNone/>
            </a:pPr>
            <a:endParaRPr lang="en-US" dirty="0"/>
          </a:p>
          <a:p>
            <a:endParaRPr lang="en-CA" dirty="0">
              <a:effectLst/>
              <a:ea typeface="Times New Roman" panose="02020603050405020304" pitchFamily="18" charset="0"/>
            </a:endParaRPr>
          </a:p>
          <a:p>
            <a:pPr marL="0" indent="0">
              <a:buNone/>
            </a:pPr>
            <a:r>
              <a:rPr lang="en-US" dirty="0"/>
              <a:t>		</a:t>
            </a:r>
            <a:endParaRPr lang="en-US" dirty="0">
              <a:solidFill>
                <a:srgbClr val="FFFF00"/>
              </a:solidFill>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Testing and Debugging</a:t>
            </a:r>
            <a:endParaRPr lang="en-CA" dirty="0"/>
          </a:p>
        </p:txBody>
      </p:sp>
    </p:spTree>
    <p:extLst>
      <p:ext uri="{BB962C8B-B14F-4D97-AF65-F5344CB8AC3E}">
        <p14:creationId xmlns:p14="http://schemas.microsoft.com/office/powerpoint/2010/main" val="20628598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69</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182518" y="1216899"/>
            <a:ext cx="11720946" cy="5535084"/>
          </a:xfrm>
        </p:spPr>
        <p:txBody>
          <a:bodyPr>
            <a:normAutofit fontScale="92500"/>
          </a:bodyPr>
          <a:lstStyle/>
          <a:p>
            <a:pPr>
              <a:lnSpc>
                <a:spcPct val="100000"/>
              </a:lnSpc>
            </a:pPr>
            <a:r>
              <a:rPr lang="en-US" sz="2400" dirty="0"/>
              <a:t>We knew from Week 2 that there are three types of errors might occur in a program.</a:t>
            </a:r>
          </a:p>
          <a:p>
            <a:pPr>
              <a:lnSpc>
                <a:spcPct val="100000"/>
              </a:lnSpc>
            </a:pPr>
            <a:r>
              <a:rPr lang="en-US" sz="2400" i="1" dirty="0"/>
              <a:t>Syntax</a:t>
            </a:r>
            <a:r>
              <a:rPr lang="en-US" sz="2400" dirty="0"/>
              <a:t> errors prevent your program from compiling and running. Since syntax errors occur when Python attempts to compile a program, they’re known as compile-time errors. This type of error is the easiest to find and fix. When you use Visual Studio Code, it highlights the location of the first syntax error that it finds each time you attempt to run the program. Then, you can correct that error and try again.</a:t>
            </a:r>
          </a:p>
          <a:p>
            <a:pPr>
              <a:lnSpc>
                <a:spcPct val="100000"/>
              </a:lnSpc>
            </a:pPr>
            <a:r>
              <a:rPr lang="en-US" sz="2400" dirty="0"/>
              <a:t>Unfortunately, some errors can’t be detected until you run a program. These errors are known as </a:t>
            </a:r>
            <a:r>
              <a:rPr lang="en-US" sz="2400" i="1" dirty="0"/>
              <a:t>runtime</a:t>
            </a:r>
            <a:r>
              <a:rPr lang="en-US" sz="2400" dirty="0"/>
              <a:t> errors, and they throw exceptions that stop the execution of a program.</a:t>
            </a:r>
          </a:p>
          <a:p>
            <a:pPr>
              <a:lnSpc>
                <a:spcPct val="100000"/>
              </a:lnSpc>
            </a:pPr>
            <a:r>
              <a:rPr lang="en-US" sz="2400" dirty="0"/>
              <a:t>Even if a program runs without throwing exceptions, it may contain </a:t>
            </a:r>
            <a:r>
              <a:rPr lang="en-US" sz="2400" i="1" dirty="0"/>
              <a:t>logic</a:t>
            </a:r>
            <a:r>
              <a:rPr lang="en-US" sz="2400" dirty="0"/>
              <a:t> errors that prevent the program from working correctly. This type of error is often the most difficult to find and fix.</a:t>
            </a:r>
          </a:p>
          <a:p>
            <a:endParaRPr lang="en-CA" dirty="0">
              <a:effectLst/>
              <a:ea typeface="Times New Roman" panose="02020603050405020304" pitchFamily="18" charset="0"/>
            </a:endParaRPr>
          </a:p>
          <a:p>
            <a:pPr marL="0" indent="0">
              <a:buNone/>
            </a:pPr>
            <a:r>
              <a:rPr lang="en-US" dirty="0"/>
              <a:t>		</a:t>
            </a:r>
            <a:endParaRPr lang="en-US" dirty="0">
              <a:solidFill>
                <a:srgbClr val="FFFF00"/>
              </a:solidFill>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Testing and Debugging</a:t>
            </a:r>
            <a:endParaRPr lang="en-CA" dirty="0"/>
          </a:p>
        </p:txBody>
      </p:sp>
    </p:spTree>
    <p:extLst>
      <p:ext uri="{BB962C8B-B14F-4D97-AF65-F5344CB8AC3E}">
        <p14:creationId xmlns:p14="http://schemas.microsoft.com/office/powerpoint/2010/main" val="20635441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r>
              <a:rPr lang="en-US" b="1" dirty="0">
                <a:solidFill>
                  <a:srgbClr val="FFFF00"/>
                </a:solidFill>
              </a:rPr>
              <a:t>Designing a program</a:t>
            </a:r>
            <a:endParaRPr lang="en-US" dirty="0"/>
          </a:p>
          <a:p>
            <a:pPr marL="255600" lvl="1" indent="-255600">
              <a:spcBef>
                <a:spcPts val="1500"/>
              </a:spcBef>
              <a:buFont typeface="Arial" panose="020B0604020202020204" pitchFamily="34" charset="0"/>
              <a:buChar char="•"/>
            </a:pPr>
            <a:r>
              <a:rPr lang="en-US" altLang="en-US" sz="2400" dirty="0">
                <a:latin typeface="+mn-lt"/>
              </a:rPr>
              <a:t>Pseudocode is </a:t>
            </a:r>
            <a:r>
              <a:rPr lang="en-US" altLang="en-US" sz="2400" b="1" dirty="0">
                <a:latin typeface="+mn-lt"/>
              </a:rPr>
              <a:t>fake</a:t>
            </a:r>
            <a:r>
              <a:rPr lang="en-US" altLang="en-US" sz="2400" dirty="0">
                <a:latin typeface="+mn-lt"/>
              </a:rPr>
              <a:t> code used as a model for programs.</a:t>
            </a:r>
          </a:p>
          <a:p>
            <a:pPr marL="255600" lvl="1" indent="-255600">
              <a:spcBef>
                <a:spcPts val="1500"/>
              </a:spcBef>
              <a:buFont typeface="Arial" panose="020B0604020202020204" pitchFamily="34" charset="0"/>
              <a:buChar char="•"/>
            </a:pPr>
            <a:r>
              <a:rPr lang="en-US" altLang="en-US" sz="2400" dirty="0">
                <a:latin typeface="+mn-lt"/>
              </a:rPr>
              <a:t>No syntax rules</a:t>
            </a:r>
          </a:p>
          <a:p>
            <a:pPr marL="255600" lvl="1" indent="-255600">
              <a:spcBef>
                <a:spcPts val="1500"/>
              </a:spcBef>
              <a:buFont typeface="Arial" panose="020B0604020202020204" pitchFamily="34" charset="0"/>
              <a:buChar char="•"/>
            </a:pPr>
            <a:r>
              <a:rPr lang="en-US" altLang="en-US" sz="2400" dirty="0">
                <a:latin typeface="+mn-lt"/>
              </a:rPr>
              <a:t>Well written pseudocode can be easily translated to actual code (e.g., python).</a:t>
            </a:r>
          </a:p>
          <a:p>
            <a:pPr marL="0" lvl="1" indent="0">
              <a:spcBef>
                <a:spcPts val="1500"/>
              </a:spcBef>
              <a:buNone/>
            </a:pPr>
            <a:endParaRPr lang="en-US" altLang="en-US" sz="2400" dirty="0">
              <a:latin typeface="+mn-lt"/>
            </a:endParaRPr>
          </a:p>
          <a:p>
            <a:endParaRPr lang="en-CA" dirty="0">
              <a:effectLst/>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sp>
        <p:nvSpPr>
          <p:cNvPr id="7" name="TextBox 6">
            <a:extLst>
              <a:ext uri="{FF2B5EF4-FFF2-40B4-BE49-F238E27FC236}">
                <a16:creationId xmlns:a16="http://schemas.microsoft.com/office/drawing/2014/main" id="{0B9C8DF2-2391-4E9D-C58F-97385E035FEC}"/>
              </a:ext>
            </a:extLst>
          </p:cNvPr>
          <p:cNvSpPr txBox="1"/>
          <p:nvPr/>
        </p:nvSpPr>
        <p:spPr>
          <a:xfrm>
            <a:off x="3136337" y="4310461"/>
            <a:ext cx="5395865" cy="1754326"/>
          </a:xfrm>
          <a:prstGeom prst="rect">
            <a:avLst/>
          </a:prstGeom>
          <a:noFill/>
          <a:ln>
            <a:solidFill>
              <a:schemeClr val="accent1"/>
            </a:solidFill>
          </a:ln>
        </p:spPr>
        <p:txBody>
          <a:bodyPr wrap="square" rtlCol="0">
            <a:spAutoFit/>
          </a:bodyPr>
          <a:lstStyle/>
          <a:p>
            <a:r>
              <a:rPr lang="en-US" sz="1800" dirty="0">
                <a:solidFill>
                  <a:schemeClr val="bg1"/>
                </a:solidFill>
                <a:latin typeface="Courier New" panose="02070309020205020404" pitchFamily="49" charset="0"/>
                <a:cs typeface="Courier New" panose="02070309020205020404" pitchFamily="49" charset="0"/>
              </a:rPr>
              <a:t>Display "Enter the number of hours"</a:t>
            </a:r>
          </a:p>
          <a:p>
            <a:r>
              <a:rPr lang="en-US" sz="1800" dirty="0">
                <a:solidFill>
                  <a:schemeClr val="bg1"/>
                </a:solidFill>
                <a:latin typeface="Courier New" panose="02070309020205020404" pitchFamily="49" charset="0"/>
                <a:cs typeface="Courier New" panose="02070309020205020404" pitchFamily="49" charset="0"/>
              </a:rPr>
              <a:t>Input hours</a:t>
            </a:r>
          </a:p>
          <a:p>
            <a:r>
              <a:rPr lang="en-US" sz="1800" dirty="0">
                <a:solidFill>
                  <a:schemeClr val="bg1"/>
                </a:solidFill>
                <a:latin typeface="Courier New" panose="02070309020205020404" pitchFamily="49" charset="0"/>
                <a:cs typeface="Courier New" panose="02070309020205020404" pitchFamily="49" charset="0"/>
              </a:rPr>
              <a:t>Display "Enter the hourly pay rate"</a:t>
            </a:r>
          </a:p>
          <a:p>
            <a:r>
              <a:rPr lang="en-US" sz="1800" dirty="0">
                <a:solidFill>
                  <a:schemeClr val="bg1"/>
                </a:solidFill>
                <a:latin typeface="Courier New" panose="02070309020205020404" pitchFamily="49" charset="0"/>
                <a:cs typeface="Courier New" panose="02070309020205020404" pitchFamily="49" charset="0"/>
              </a:rPr>
              <a:t>Input payRate</a:t>
            </a:r>
          </a:p>
          <a:p>
            <a:r>
              <a:rPr lang="en-US" sz="1800" dirty="0">
                <a:solidFill>
                  <a:schemeClr val="bg1"/>
                </a:solidFill>
                <a:latin typeface="Courier New" panose="02070309020205020404" pitchFamily="49" charset="0"/>
                <a:cs typeface="Courier New" panose="02070309020205020404" pitchFamily="49" charset="0"/>
              </a:rPr>
              <a:t>Set grossPay = hours * payRate</a:t>
            </a:r>
          </a:p>
          <a:p>
            <a:r>
              <a:rPr lang="en-US" sz="1800" dirty="0">
                <a:solidFill>
                  <a:schemeClr val="bg1"/>
                </a:solidFill>
                <a:latin typeface="Courier New" panose="02070309020205020404" pitchFamily="49" charset="0"/>
                <a:cs typeface="Courier New" panose="02070309020205020404" pitchFamily="49" charset="0"/>
              </a:rPr>
              <a:t>Display "The gross pay is $", grossPay</a:t>
            </a:r>
          </a:p>
        </p:txBody>
      </p:sp>
      <p:sp>
        <p:nvSpPr>
          <p:cNvPr id="9" name="TextBox 8">
            <a:extLst>
              <a:ext uri="{FF2B5EF4-FFF2-40B4-BE49-F238E27FC236}">
                <a16:creationId xmlns:a16="http://schemas.microsoft.com/office/drawing/2014/main" id="{06859DAD-9B5B-939A-A1A1-99CF2554CC01}"/>
              </a:ext>
            </a:extLst>
          </p:cNvPr>
          <p:cNvSpPr txBox="1"/>
          <p:nvPr/>
        </p:nvSpPr>
        <p:spPr>
          <a:xfrm>
            <a:off x="1431235" y="3136844"/>
            <a:ext cx="8806070" cy="923330"/>
          </a:xfrm>
          <a:prstGeom prst="rect">
            <a:avLst/>
          </a:prstGeom>
          <a:noFill/>
          <a:ln>
            <a:solidFill>
              <a:schemeClr val="accent1"/>
            </a:solidFill>
          </a:ln>
        </p:spPr>
        <p:txBody>
          <a:bodyPr wrap="square" rtlCol="0">
            <a:spAutoFit/>
          </a:bodyPr>
          <a:lstStyle/>
          <a:p>
            <a:r>
              <a:rPr lang="en-CA" dirty="0">
                <a:solidFill>
                  <a:schemeClr val="bg1"/>
                </a:solidFill>
              </a:rPr>
              <a:t>An example of a pseudocode that allows a user to enter the values of hours worked and a pay rate for an employee, then the gross pay value is calculated (the fifth step); last, the output is displayed.</a:t>
            </a:r>
          </a:p>
        </p:txBody>
      </p:sp>
    </p:spTree>
    <p:extLst>
      <p:ext uri="{BB962C8B-B14F-4D97-AF65-F5344CB8AC3E}">
        <p14:creationId xmlns:p14="http://schemas.microsoft.com/office/powerpoint/2010/main" val="19373695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70</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182518" y="1216899"/>
            <a:ext cx="11720946" cy="5535084"/>
          </a:xfrm>
        </p:spPr>
        <p:txBody>
          <a:bodyPr>
            <a:normAutofit fontScale="77500" lnSpcReduction="20000"/>
          </a:bodyPr>
          <a:lstStyle/>
          <a:p>
            <a:pPr marL="0" indent="0">
              <a:lnSpc>
                <a:spcPct val="100000"/>
              </a:lnSpc>
              <a:buNone/>
            </a:pPr>
            <a:endParaRPr lang="en-US" sz="2400" dirty="0"/>
          </a:p>
          <a:p>
            <a:pPr marL="0" indent="0">
              <a:buNone/>
            </a:pPr>
            <a:r>
              <a:rPr lang="en-US" sz="2600" dirty="0">
                <a:solidFill>
                  <a:srgbClr val="FFFF00"/>
                </a:solidFill>
                <a:effectLst/>
                <a:ea typeface="Times New Roman" panose="02020603050405020304" pitchFamily="18" charset="0"/>
              </a:rPr>
              <a:t>Problems with names and values:</a:t>
            </a:r>
          </a:p>
          <a:p>
            <a:r>
              <a:rPr lang="en-US" sz="2600" dirty="0">
                <a:effectLst/>
                <a:ea typeface="Times New Roman" panose="02020603050405020304" pitchFamily="18" charset="0"/>
              </a:rPr>
              <a:t> Misspelling or incorrectly capitalizing a variable or function name.</a:t>
            </a:r>
          </a:p>
          <a:p>
            <a:r>
              <a:rPr lang="en-US" sz="2600" dirty="0">
                <a:effectLst/>
                <a:ea typeface="Times New Roman" panose="02020603050405020304" pitchFamily="18" charset="0"/>
              </a:rPr>
              <a:t>Using a keyword as a variable or function name.</a:t>
            </a:r>
          </a:p>
          <a:p>
            <a:r>
              <a:rPr lang="en-US" sz="2600" dirty="0">
                <a:effectLst/>
                <a:ea typeface="Times New Roman" panose="02020603050405020304" pitchFamily="18" charset="0"/>
              </a:rPr>
              <a:t>Not checking that a value is the right data type before processing it. For example, using a number when it needs to be converted to a string, or vice versa.</a:t>
            </a:r>
          </a:p>
          <a:p>
            <a:pPr marL="0" indent="0">
              <a:buNone/>
            </a:pPr>
            <a:r>
              <a:rPr lang="en-US" sz="2600" dirty="0">
                <a:solidFill>
                  <a:srgbClr val="FFFF00"/>
                </a:solidFill>
                <a:effectLst/>
                <a:ea typeface="Times New Roman" panose="02020603050405020304" pitchFamily="18" charset="0"/>
              </a:rPr>
              <a:t>Problem with floating-point arithmetic:</a:t>
            </a:r>
          </a:p>
          <a:p>
            <a:pPr>
              <a:lnSpc>
                <a:spcPct val="120000"/>
              </a:lnSpc>
            </a:pPr>
            <a:r>
              <a:rPr lang="en-US" sz="2600" dirty="0">
                <a:effectLst/>
                <a:ea typeface="Times New Roman" panose="02020603050405020304" pitchFamily="18" charset="0"/>
              </a:rPr>
              <a:t>The float data type in Python uses floating-point numbers, and that can lead to arithmetic results that are imprecise. For example:</a:t>
            </a:r>
          </a:p>
          <a:p>
            <a:pPr marL="0" indent="0">
              <a:buNone/>
            </a:pPr>
            <a:r>
              <a:rPr lang="en-US" sz="2600" dirty="0">
                <a:effectLst/>
                <a:ea typeface="Times New Roman" panose="02020603050405020304" pitchFamily="18" charset="0"/>
              </a:rPr>
              <a:t> 	</a:t>
            </a:r>
            <a:r>
              <a:rPr lang="en-US" sz="2600" dirty="0" err="1">
                <a:effectLst/>
                <a:latin typeface="Courier New" panose="02070309020205020404" pitchFamily="49" charset="0"/>
                <a:ea typeface="Times New Roman" panose="02020603050405020304" pitchFamily="18" charset="0"/>
                <a:cs typeface="Courier New" panose="02070309020205020404" pitchFamily="49" charset="0"/>
              </a:rPr>
              <a:t>sales_amount</a:t>
            </a:r>
            <a:r>
              <a:rPr lang="en-US" sz="2600" dirty="0">
                <a:effectLst/>
                <a:latin typeface="Courier New" panose="02070309020205020404" pitchFamily="49" charset="0"/>
                <a:ea typeface="Times New Roman" panose="02020603050405020304" pitchFamily="18" charset="0"/>
                <a:cs typeface="Courier New" panose="02070309020205020404" pitchFamily="49" charset="0"/>
              </a:rPr>
              <a:t> = 74.95; discount = </a:t>
            </a:r>
            <a:r>
              <a:rPr lang="en-US" sz="2600" dirty="0" err="1">
                <a:effectLst/>
                <a:latin typeface="Courier New" panose="02070309020205020404" pitchFamily="49" charset="0"/>
                <a:ea typeface="Times New Roman" panose="02020603050405020304" pitchFamily="18" charset="0"/>
                <a:cs typeface="Courier New" panose="02070309020205020404" pitchFamily="49" charset="0"/>
              </a:rPr>
              <a:t>sales_amount</a:t>
            </a:r>
            <a:r>
              <a:rPr lang="en-US" sz="2600" dirty="0">
                <a:effectLst/>
                <a:latin typeface="Courier New" panose="02070309020205020404" pitchFamily="49" charset="0"/>
                <a:ea typeface="Times New Roman" panose="02020603050405020304" pitchFamily="18" charset="0"/>
                <a:cs typeface="Courier New" panose="02070309020205020404" pitchFamily="49" charset="0"/>
              </a:rPr>
              <a:t> * .1;</a:t>
            </a:r>
          </a:p>
          <a:p>
            <a:pPr marL="0" indent="0">
              <a:buNone/>
            </a:pPr>
            <a:r>
              <a:rPr lang="en-US" sz="2600" dirty="0">
                <a:effectLst/>
                <a:latin typeface="Courier New" panose="02070309020205020404" pitchFamily="49" charset="0"/>
                <a:ea typeface="Times New Roman" panose="02020603050405020304" pitchFamily="18" charset="0"/>
                <a:cs typeface="Courier New" panose="02070309020205020404" pitchFamily="49" charset="0"/>
              </a:rPr>
              <a:t>	# result is 7.495000000000001</a:t>
            </a:r>
          </a:p>
          <a:p>
            <a:pPr>
              <a:lnSpc>
                <a:spcPct val="120000"/>
              </a:lnSpc>
            </a:pPr>
            <a:r>
              <a:rPr lang="en-US" sz="2600" dirty="0">
                <a:effectLst/>
                <a:ea typeface="Times New Roman" panose="02020603050405020304" pitchFamily="18" charset="0"/>
              </a:rPr>
              <a:t>One quick way to fix this problem is to </a:t>
            </a:r>
            <a:r>
              <a:rPr lang="en-US" sz="2600" i="1" dirty="0">
                <a:effectLst/>
                <a:ea typeface="Times New Roman" panose="02020603050405020304" pitchFamily="18" charset="0"/>
              </a:rPr>
              <a:t>round</a:t>
            </a:r>
            <a:r>
              <a:rPr lang="en-US" sz="2600" dirty="0">
                <a:effectLst/>
                <a:ea typeface="Times New Roman" panose="02020603050405020304" pitchFamily="18" charset="0"/>
              </a:rPr>
              <a:t> the result to the right number of decimal places. If necessary, you can also convert it back to a floating-point number:</a:t>
            </a:r>
          </a:p>
          <a:p>
            <a:pPr marL="0" indent="0">
              <a:buNone/>
            </a:pPr>
            <a:r>
              <a:rPr lang="en-US" sz="2600" dirty="0">
                <a:effectLst/>
                <a:ea typeface="Times New Roman" panose="02020603050405020304" pitchFamily="18" charset="0"/>
              </a:rPr>
              <a:t>	</a:t>
            </a:r>
            <a:r>
              <a:rPr lang="en-US" sz="2600" dirty="0">
                <a:effectLst/>
                <a:latin typeface="Courier New" panose="02070309020205020404" pitchFamily="49" charset="0"/>
                <a:ea typeface="Times New Roman" panose="02020603050405020304" pitchFamily="18" charset="0"/>
                <a:cs typeface="Courier New" panose="02070309020205020404" pitchFamily="49" charset="0"/>
              </a:rPr>
              <a:t>discount = round(discount, 2) # result is 7.5</a:t>
            </a:r>
          </a:p>
          <a:p>
            <a:endParaRPr lang="en-CA" dirty="0">
              <a:effectLst/>
              <a:ea typeface="Times New Roman" panose="02020603050405020304" pitchFamily="18" charset="0"/>
            </a:endParaRPr>
          </a:p>
          <a:p>
            <a:pPr marL="0" indent="0">
              <a:buNone/>
            </a:pPr>
            <a:r>
              <a:rPr lang="en-US" dirty="0"/>
              <a:t>		</a:t>
            </a:r>
            <a:endParaRPr lang="en-US" dirty="0">
              <a:solidFill>
                <a:srgbClr val="FFFF00"/>
              </a:solidFill>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Testing and Debugging</a:t>
            </a:r>
            <a:endParaRPr lang="en-CA" dirty="0"/>
          </a:p>
        </p:txBody>
      </p:sp>
    </p:spTree>
    <p:extLst>
      <p:ext uri="{BB962C8B-B14F-4D97-AF65-F5344CB8AC3E}">
        <p14:creationId xmlns:p14="http://schemas.microsoft.com/office/powerpoint/2010/main" val="25915811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71</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182518" y="1216899"/>
            <a:ext cx="11720946" cy="5535084"/>
          </a:xfrm>
        </p:spPr>
        <p:txBody>
          <a:bodyPr>
            <a:normAutofit fontScale="62500" lnSpcReduction="20000"/>
          </a:bodyPr>
          <a:lstStyle/>
          <a:p>
            <a:pPr marL="0" indent="0">
              <a:lnSpc>
                <a:spcPct val="100000"/>
              </a:lnSpc>
              <a:buNone/>
            </a:pPr>
            <a:endParaRPr lang="en-US" sz="2400" dirty="0"/>
          </a:p>
          <a:p>
            <a:pPr marL="0" indent="0">
              <a:buNone/>
            </a:pPr>
            <a:r>
              <a:rPr lang="en-US" sz="3800" dirty="0">
                <a:solidFill>
                  <a:srgbClr val="FFFF00"/>
                </a:solidFill>
                <a:effectLst/>
                <a:ea typeface="Times New Roman" panose="02020603050405020304" pitchFamily="18" charset="0"/>
              </a:rPr>
              <a:t>The two critical test phases:</a:t>
            </a:r>
          </a:p>
          <a:p>
            <a:pPr>
              <a:lnSpc>
                <a:spcPct val="120000"/>
              </a:lnSpc>
            </a:pPr>
            <a:r>
              <a:rPr lang="en-US" sz="2600" dirty="0">
                <a:effectLst/>
                <a:ea typeface="Times New Roman" panose="02020603050405020304" pitchFamily="18" charset="0"/>
              </a:rPr>
              <a:t>Test the program with valid input data to make sure the results are correct.</a:t>
            </a:r>
          </a:p>
          <a:p>
            <a:pPr>
              <a:lnSpc>
                <a:spcPct val="120000"/>
              </a:lnSpc>
            </a:pPr>
            <a:r>
              <a:rPr lang="en-US" sz="2600" dirty="0">
                <a:effectLst/>
                <a:ea typeface="Times New Roman" panose="02020603050405020304" pitchFamily="18" charset="0"/>
              </a:rPr>
              <a:t>Test the program with invalid data or unexpected user actions. Try everything you can think of to make the program fail.</a:t>
            </a:r>
          </a:p>
          <a:p>
            <a:pPr marL="0" indent="0">
              <a:buNone/>
            </a:pPr>
            <a:r>
              <a:rPr lang="en-US" sz="3400" dirty="0">
                <a:solidFill>
                  <a:srgbClr val="FFFF00"/>
                </a:solidFill>
                <a:effectLst/>
                <a:ea typeface="Times New Roman" panose="02020603050405020304" pitchFamily="18" charset="0"/>
              </a:rPr>
              <a:t>How to make a test plan for the critical phases: </a:t>
            </a:r>
          </a:p>
          <a:p>
            <a:pPr>
              <a:lnSpc>
                <a:spcPct val="120000"/>
              </a:lnSpc>
            </a:pPr>
            <a:r>
              <a:rPr lang="en-US" sz="2600" dirty="0">
                <a:effectLst/>
                <a:ea typeface="Times New Roman" panose="02020603050405020304" pitchFamily="18" charset="0"/>
              </a:rPr>
              <a:t>List the valid entries that you’re going to make and the correct results for each set of entries. Then, make sure that the results are correct when you test with these entries.</a:t>
            </a:r>
          </a:p>
          <a:p>
            <a:pPr>
              <a:lnSpc>
                <a:spcPct val="120000"/>
              </a:lnSpc>
            </a:pPr>
            <a:r>
              <a:rPr lang="en-US" sz="2600" dirty="0">
                <a:effectLst/>
                <a:ea typeface="Times New Roman" panose="02020603050405020304" pitchFamily="18" charset="0"/>
              </a:rPr>
              <a:t>List the invalid entries that you’re going to make. These should include entries that test the limits of the allowable values.</a:t>
            </a:r>
          </a:p>
          <a:p>
            <a:pPr marL="0" indent="0">
              <a:buNone/>
            </a:pPr>
            <a:r>
              <a:rPr lang="en-US" sz="3800" dirty="0">
                <a:solidFill>
                  <a:srgbClr val="FFFF00"/>
                </a:solidFill>
                <a:effectLst/>
                <a:ea typeface="Times New Roman" panose="02020603050405020304" pitchFamily="18" charset="0"/>
              </a:rPr>
              <a:t>Two common testing problems:</a:t>
            </a:r>
          </a:p>
          <a:p>
            <a:pPr>
              <a:lnSpc>
                <a:spcPct val="120000"/>
              </a:lnSpc>
            </a:pPr>
            <a:r>
              <a:rPr lang="en-US" sz="2600" dirty="0">
                <a:effectLst/>
                <a:ea typeface="Times New Roman" panose="02020603050405020304" pitchFamily="18" charset="0"/>
              </a:rPr>
              <a:t>Not testing a wide enough range of entries.</a:t>
            </a:r>
          </a:p>
          <a:p>
            <a:pPr>
              <a:lnSpc>
                <a:spcPct val="120000"/>
              </a:lnSpc>
            </a:pPr>
            <a:r>
              <a:rPr lang="en-US" sz="2600" dirty="0">
                <a:effectLst/>
                <a:ea typeface="Times New Roman" panose="02020603050405020304" pitchFamily="18" charset="0"/>
              </a:rPr>
              <a:t>Not knowing what the results of each set of entries should be and assuming that the answers are correct because they look correct.</a:t>
            </a:r>
          </a:p>
          <a:p>
            <a:endParaRPr lang="en-CA" dirty="0">
              <a:effectLst/>
              <a:ea typeface="Times New Roman" panose="02020603050405020304" pitchFamily="18" charset="0"/>
            </a:endParaRPr>
          </a:p>
          <a:p>
            <a:pPr marL="0" indent="0">
              <a:buNone/>
            </a:pPr>
            <a:r>
              <a:rPr lang="en-US" dirty="0"/>
              <a:t>		</a:t>
            </a:r>
            <a:endParaRPr lang="en-US" dirty="0">
              <a:solidFill>
                <a:srgbClr val="FFFF00"/>
              </a:solidFill>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Testing and Debugging</a:t>
            </a:r>
            <a:endParaRPr lang="en-CA" dirty="0"/>
          </a:p>
        </p:txBody>
      </p:sp>
    </p:spTree>
    <p:extLst>
      <p:ext uri="{BB962C8B-B14F-4D97-AF65-F5344CB8AC3E}">
        <p14:creationId xmlns:p14="http://schemas.microsoft.com/office/powerpoint/2010/main" val="26898524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72</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182518" y="1216899"/>
            <a:ext cx="11720946" cy="5535084"/>
          </a:xfrm>
        </p:spPr>
        <p:txBody>
          <a:bodyPr>
            <a:normAutofit/>
          </a:bodyPr>
          <a:lstStyle/>
          <a:p>
            <a:pPr marL="0" indent="0">
              <a:lnSpc>
                <a:spcPct val="100000"/>
              </a:lnSpc>
              <a:buNone/>
            </a:pPr>
            <a:endParaRPr lang="en-US" sz="2400" dirty="0"/>
          </a:p>
          <a:p>
            <a:pPr marL="0" indent="0">
              <a:buNone/>
            </a:pPr>
            <a:r>
              <a:rPr lang="en-US" dirty="0">
                <a:solidFill>
                  <a:srgbClr val="FFFF00"/>
                </a:solidFill>
                <a:effectLst/>
                <a:ea typeface="Times New Roman" panose="02020603050405020304" pitchFamily="18" charset="0"/>
              </a:rPr>
              <a:t>Tracing code execution</a:t>
            </a:r>
          </a:p>
          <a:p>
            <a:pPr>
              <a:lnSpc>
                <a:spcPct val="120000"/>
              </a:lnSpc>
            </a:pPr>
            <a:r>
              <a:rPr lang="en-US" sz="2400" dirty="0">
                <a:effectLst/>
                <a:ea typeface="Times New Roman" panose="02020603050405020304" pitchFamily="18" charset="0"/>
              </a:rPr>
              <a:t>When you </a:t>
            </a:r>
            <a:r>
              <a:rPr lang="en-US" sz="2400" i="1" dirty="0">
                <a:effectLst/>
                <a:ea typeface="Times New Roman" panose="02020603050405020304" pitchFamily="18" charset="0"/>
              </a:rPr>
              <a:t>trace</a:t>
            </a:r>
            <a:r>
              <a:rPr lang="en-US" sz="2400" dirty="0">
                <a:effectLst/>
                <a:ea typeface="Times New Roman" panose="02020603050405020304" pitchFamily="18" charset="0"/>
              </a:rPr>
              <a:t> the execution of a program, you add statements to your code that display messages or variable values at key points in the code. You typically do this to help find the cause of a logic error. </a:t>
            </a:r>
            <a:r>
              <a:rPr lang="en-US" sz="2400" dirty="0">
                <a:solidFill>
                  <a:srgbClr val="FFFF00"/>
                </a:solidFill>
                <a:effectLst/>
                <a:ea typeface="Times New Roman" panose="02020603050405020304" pitchFamily="18" charset="0"/>
              </a:rPr>
              <a:t>You can insert print() functions into the code to print values or displaying messages.</a:t>
            </a: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Testing and Debugging</a:t>
            </a:r>
            <a:endParaRPr lang="en-CA" dirty="0"/>
          </a:p>
        </p:txBody>
      </p:sp>
    </p:spTree>
    <p:extLst>
      <p:ext uri="{BB962C8B-B14F-4D97-AF65-F5344CB8AC3E}">
        <p14:creationId xmlns:p14="http://schemas.microsoft.com/office/powerpoint/2010/main" val="42673163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49E7B03-28F3-5E26-B9F2-55A941118F36}"/>
              </a:ext>
            </a:extLst>
          </p:cNvPr>
          <p:cNvPicPr>
            <a:picLocks noChangeAspect="1"/>
          </p:cNvPicPr>
          <p:nvPr/>
        </p:nvPicPr>
        <p:blipFill>
          <a:blip r:embed="rId2"/>
          <a:stretch>
            <a:fillRect/>
          </a:stretch>
        </p:blipFill>
        <p:spPr>
          <a:xfrm>
            <a:off x="6668832" y="2894931"/>
            <a:ext cx="5234632" cy="3305455"/>
          </a:xfrm>
          <a:prstGeom prst="rect">
            <a:avLst/>
          </a:prstGeom>
        </p:spPr>
      </p:pic>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73</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182518" y="1216899"/>
            <a:ext cx="11720946" cy="5535084"/>
          </a:xfrm>
        </p:spPr>
        <p:txBody>
          <a:bodyPr>
            <a:normAutofit/>
          </a:bodyPr>
          <a:lstStyle/>
          <a:p>
            <a:pPr marL="0" indent="0">
              <a:buNone/>
            </a:pPr>
            <a:r>
              <a:rPr lang="en-US" dirty="0">
                <a:solidFill>
                  <a:srgbClr val="FFFF00"/>
                </a:solidFill>
                <a:effectLst/>
                <a:ea typeface="Times New Roman" panose="02020603050405020304" pitchFamily="18" charset="0"/>
              </a:rPr>
              <a:t>Tracing code execution</a:t>
            </a:r>
          </a:p>
          <a:p>
            <a:r>
              <a:rPr lang="en-US" sz="2400" dirty="0">
                <a:effectLst/>
                <a:ea typeface="Times New Roman" panose="02020603050405020304" pitchFamily="18" charset="0"/>
              </a:rPr>
              <a:t>The code on the right side contains two additional print statements (lines 8 </a:t>
            </a:r>
            <a:r>
              <a:rPr lang="en-US" sz="2400" dirty="0">
                <a:ea typeface="Times New Roman" panose="02020603050405020304" pitchFamily="18" charset="0"/>
              </a:rPr>
              <a:t>and 10). They are </a:t>
            </a:r>
            <a:r>
              <a:rPr lang="en-US" sz="2400" dirty="0">
                <a:effectLst/>
                <a:ea typeface="Times New Roman" panose="02020603050405020304" pitchFamily="18" charset="0"/>
              </a:rPr>
              <a:t>added for code tracing purpose. The programmer can trace the values of </a:t>
            </a:r>
            <a:r>
              <a:rPr lang="en-US" sz="2400" i="1" dirty="0">
                <a:effectLst/>
                <a:ea typeface="Times New Roman" panose="02020603050405020304" pitchFamily="18" charset="0"/>
              </a:rPr>
              <a:t>bonus</a:t>
            </a:r>
            <a:r>
              <a:rPr lang="en-US" sz="2400" dirty="0">
                <a:effectLst/>
                <a:ea typeface="Times New Roman" panose="02020603050405020304" pitchFamily="18" charset="0"/>
              </a:rPr>
              <a:t> and the </a:t>
            </a:r>
            <a:r>
              <a:rPr lang="en-US" sz="2400" i="1" dirty="0" err="1">
                <a:effectLst/>
                <a:ea typeface="Times New Roman" panose="02020603050405020304" pitchFamily="18" charset="0"/>
              </a:rPr>
              <a:t>average_value</a:t>
            </a:r>
            <a:r>
              <a:rPr lang="en-US" sz="2400" i="1" dirty="0">
                <a:effectLst/>
                <a:ea typeface="Times New Roman" panose="02020603050405020304" pitchFamily="18" charset="0"/>
              </a:rPr>
              <a:t> </a:t>
            </a:r>
            <a:r>
              <a:rPr lang="en-US" sz="2400" dirty="0">
                <a:effectLst/>
                <a:ea typeface="Times New Roman" panose="02020603050405020304" pitchFamily="18" charset="0"/>
              </a:rPr>
              <a:t>to make sure they are correct.</a:t>
            </a: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Testing and Debugging</a:t>
            </a:r>
            <a:endParaRPr lang="en-CA" dirty="0"/>
          </a:p>
        </p:txBody>
      </p:sp>
      <p:pic>
        <p:nvPicPr>
          <p:cNvPr id="6" name="Picture 5">
            <a:extLst>
              <a:ext uri="{FF2B5EF4-FFF2-40B4-BE49-F238E27FC236}">
                <a16:creationId xmlns:a16="http://schemas.microsoft.com/office/drawing/2014/main" id="{2637694D-7707-F9CF-A304-42ECD2D9811B}"/>
              </a:ext>
            </a:extLst>
          </p:cNvPr>
          <p:cNvPicPr>
            <a:picLocks noChangeAspect="1"/>
          </p:cNvPicPr>
          <p:nvPr/>
        </p:nvPicPr>
        <p:blipFill>
          <a:blip r:embed="rId3"/>
          <a:stretch>
            <a:fillRect/>
          </a:stretch>
        </p:blipFill>
        <p:spPr>
          <a:xfrm>
            <a:off x="235527" y="2894931"/>
            <a:ext cx="6181770" cy="3300437"/>
          </a:xfrm>
          <a:prstGeom prst="rect">
            <a:avLst/>
          </a:prstGeom>
        </p:spPr>
      </p:pic>
      <p:sp>
        <p:nvSpPr>
          <p:cNvPr id="9" name="Rectangle 8">
            <a:extLst>
              <a:ext uri="{FF2B5EF4-FFF2-40B4-BE49-F238E27FC236}">
                <a16:creationId xmlns:a16="http://schemas.microsoft.com/office/drawing/2014/main" id="{50E3158B-D55A-B07F-34F7-D1332A989926}"/>
              </a:ext>
            </a:extLst>
          </p:cNvPr>
          <p:cNvSpPr/>
          <p:nvPr/>
        </p:nvSpPr>
        <p:spPr>
          <a:xfrm>
            <a:off x="7069536" y="3774922"/>
            <a:ext cx="3909391" cy="1722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25732B26-035E-8A15-9E73-36E338EE73F4}"/>
              </a:ext>
            </a:extLst>
          </p:cNvPr>
          <p:cNvSpPr/>
          <p:nvPr/>
        </p:nvSpPr>
        <p:spPr>
          <a:xfrm>
            <a:off x="7069536" y="4097760"/>
            <a:ext cx="3909391" cy="1722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9767479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74</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182518" y="1216899"/>
            <a:ext cx="11720946" cy="5535084"/>
          </a:xfrm>
        </p:spPr>
        <p:txBody>
          <a:bodyPr>
            <a:normAutofit/>
          </a:bodyPr>
          <a:lstStyle/>
          <a:p>
            <a:pPr marL="0" indent="0">
              <a:buNone/>
            </a:pPr>
            <a:r>
              <a:rPr lang="en-US" dirty="0">
                <a:solidFill>
                  <a:srgbClr val="FFFF00"/>
                </a:solidFill>
                <a:effectLst/>
                <a:ea typeface="Times New Roman" panose="02020603050405020304" pitchFamily="18" charset="0"/>
              </a:rPr>
              <a:t>Top-down Testing</a:t>
            </a:r>
          </a:p>
          <a:p>
            <a:pPr>
              <a:lnSpc>
                <a:spcPct val="120000"/>
              </a:lnSpc>
            </a:pPr>
            <a:r>
              <a:rPr lang="en-US" sz="2400" dirty="0">
                <a:effectLst/>
                <a:ea typeface="Times New Roman" panose="02020603050405020304" pitchFamily="18" charset="0"/>
              </a:rPr>
              <a:t>Another way to simplify debugging is to code and test just a </a:t>
            </a:r>
            <a:r>
              <a:rPr lang="en-US" sz="2400" dirty="0">
                <a:solidFill>
                  <a:srgbClr val="FFFF00"/>
                </a:solidFill>
                <a:effectLst/>
                <a:ea typeface="Times New Roman" panose="02020603050405020304" pitchFamily="18" charset="0"/>
              </a:rPr>
              <a:t>small portion </a:t>
            </a:r>
            <a:r>
              <a:rPr lang="en-US" sz="2400" dirty="0">
                <a:effectLst/>
                <a:ea typeface="Times New Roman" panose="02020603050405020304" pitchFamily="18" charset="0"/>
              </a:rPr>
              <a:t>of a program at a time. This can be referred to as </a:t>
            </a:r>
            <a:r>
              <a:rPr lang="en-US" sz="2400" dirty="0">
                <a:solidFill>
                  <a:srgbClr val="FFFF00"/>
                </a:solidFill>
                <a:effectLst/>
                <a:ea typeface="Times New Roman" panose="02020603050405020304" pitchFamily="18" charset="0"/>
              </a:rPr>
              <a:t>top-down testing</a:t>
            </a:r>
            <a:r>
              <a:rPr lang="en-US" sz="2400" dirty="0">
                <a:effectLst/>
                <a:ea typeface="Times New Roman" panose="02020603050405020304" pitchFamily="18" charset="0"/>
              </a:rPr>
              <a:t>.</a:t>
            </a:r>
          </a:p>
          <a:p>
            <a:pPr>
              <a:lnSpc>
                <a:spcPct val="120000"/>
              </a:lnSpc>
            </a:pPr>
            <a:r>
              <a:rPr lang="en-US" sz="2400" dirty="0">
                <a:ea typeface="Times New Roman" panose="02020603050405020304" pitchFamily="18" charset="0"/>
              </a:rPr>
              <a:t>Later in the course, you will learn about </a:t>
            </a:r>
            <a:r>
              <a:rPr lang="en-US" sz="2400" dirty="0">
                <a:solidFill>
                  <a:srgbClr val="FFFF00"/>
                </a:solidFill>
                <a:ea typeface="Times New Roman" panose="02020603050405020304" pitchFamily="18" charset="0"/>
              </a:rPr>
              <a:t>functions</a:t>
            </a:r>
            <a:r>
              <a:rPr lang="en-US" sz="2400" dirty="0">
                <a:ea typeface="Times New Roman" panose="02020603050405020304" pitchFamily="18" charset="0"/>
              </a:rPr>
              <a:t>.</a:t>
            </a:r>
          </a:p>
          <a:p>
            <a:pPr>
              <a:lnSpc>
                <a:spcPct val="120000"/>
              </a:lnSpc>
            </a:pPr>
            <a:r>
              <a:rPr lang="en-US" sz="2400" dirty="0">
                <a:effectLst/>
                <a:ea typeface="Times New Roman" panose="02020603050405020304" pitchFamily="18" charset="0"/>
              </a:rPr>
              <a:t>A </a:t>
            </a:r>
            <a:r>
              <a:rPr lang="en-US" sz="2400" dirty="0">
                <a:solidFill>
                  <a:srgbClr val="FFFF00"/>
                </a:solidFill>
                <a:effectLst/>
                <a:ea typeface="Times New Roman" panose="02020603050405020304" pitchFamily="18" charset="0"/>
              </a:rPr>
              <a:t>function</a:t>
            </a:r>
            <a:r>
              <a:rPr lang="en-US" sz="2400" dirty="0">
                <a:effectLst/>
                <a:ea typeface="Times New Roman" panose="02020603050405020304" pitchFamily="18" charset="0"/>
              </a:rPr>
              <a:t> is that </a:t>
            </a:r>
            <a:r>
              <a:rPr lang="en-US" sz="2400" dirty="0">
                <a:solidFill>
                  <a:srgbClr val="FFFF00"/>
                </a:solidFill>
                <a:effectLst/>
                <a:ea typeface="Times New Roman" panose="02020603050405020304" pitchFamily="18" charset="0"/>
              </a:rPr>
              <a:t>small portion </a:t>
            </a:r>
            <a:r>
              <a:rPr lang="en-US" sz="2400" dirty="0">
                <a:effectLst/>
                <a:ea typeface="Times New Roman" panose="02020603050405020304" pitchFamily="18" charset="0"/>
              </a:rPr>
              <a:t>of a program that performs a small and specific task of the entire program- (a program usually has multiple tasks to perform).</a:t>
            </a:r>
          </a:p>
          <a:p>
            <a:pPr>
              <a:lnSpc>
                <a:spcPct val="120000"/>
              </a:lnSpc>
            </a:pPr>
            <a:r>
              <a:rPr lang="en-US" sz="2400" dirty="0">
                <a:ea typeface="Times New Roman" panose="02020603050405020304" pitchFamily="18" charset="0"/>
              </a:rPr>
              <a:t>That tells us that a program can have multiple functions to solve a problem.</a:t>
            </a: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Testing and Debugging</a:t>
            </a:r>
            <a:endParaRPr lang="en-CA" dirty="0"/>
          </a:p>
        </p:txBody>
      </p:sp>
    </p:spTree>
    <p:extLst>
      <p:ext uri="{BB962C8B-B14F-4D97-AF65-F5344CB8AC3E}">
        <p14:creationId xmlns:p14="http://schemas.microsoft.com/office/powerpoint/2010/main" val="9732591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a:t>Testing and Debugging</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ormAutofit/>
          </a:bodyPr>
          <a:lstStyle/>
          <a:p>
            <a:pPr>
              <a:spcAft>
                <a:spcPts val="600"/>
              </a:spcAft>
            </a:pPr>
            <a:fld id="{C263D6C4-4840-40CC-AC84-17E24B3B7BDE}" type="slidenum">
              <a:rPr lang="en-US" noProof="0" smtClean="0"/>
              <a:pPr>
                <a:spcAft>
                  <a:spcPts val="600"/>
                </a:spcAft>
              </a:pPr>
              <a:t>75</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4" y="1517715"/>
            <a:ext cx="7183261" cy="4657798"/>
          </a:xfrm>
        </p:spPr>
        <p:txBody>
          <a:bodyPr>
            <a:normAutofit/>
          </a:bodyPr>
          <a:lstStyle/>
          <a:p>
            <a:pPr marL="0" indent="0">
              <a:buNone/>
            </a:pPr>
            <a:r>
              <a:rPr lang="en-US" sz="2800" dirty="0">
                <a:solidFill>
                  <a:srgbClr val="FFFF00"/>
                </a:solidFill>
                <a:effectLst/>
              </a:rPr>
              <a:t>Top-down Testing</a:t>
            </a:r>
          </a:p>
          <a:p>
            <a:r>
              <a:rPr lang="en-US" dirty="0">
                <a:effectLst/>
              </a:rPr>
              <a:t>When testing, a programme</a:t>
            </a:r>
            <a:r>
              <a:rPr lang="en-US" dirty="0"/>
              <a:t>r or a tester usually test the functions independently starting from the main function down to the other functions in the program to make sure they work properly and produce the expected results. You can use the code tracing technique to test each function in your program.</a:t>
            </a:r>
          </a:p>
          <a:p>
            <a:r>
              <a:rPr lang="en-US" dirty="0">
                <a:effectLst/>
              </a:rPr>
              <a:t>In this way, we easily and efficiently test the entire program – by testing its functions independently.</a:t>
            </a:r>
          </a:p>
          <a:p>
            <a:r>
              <a:rPr lang="en-US" dirty="0"/>
              <a:t>Multiple testers can test multiple functions concurrently which is GREAT to save testing time!</a:t>
            </a:r>
          </a:p>
          <a:p>
            <a:endParaRPr lang="en-US" dirty="0">
              <a:effectLst/>
            </a:endParaRPr>
          </a:p>
          <a:p>
            <a:pPr marL="914400" lvl="2" indent="0">
              <a:buNone/>
            </a:pPr>
            <a:endParaRPr lang="en-US" dirty="0">
              <a:effectLst/>
            </a:endParaRPr>
          </a:p>
        </p:txBody>
      </p:sp>
      <p:pic>
        <p:nvPicPr>
          <p:cNvPr id="6" name="Picture 5">
            <a:extLst>
              <a:ext uri="{FF2B5EF4-FFF2-40B4-BE49-F238E27FC236}">
                <a16:creationId xmlns:a16="http://schemas.microsoft.com/office/drawing/2014/main" id="{C8B2B243-DE9B-34CC-2FBD-3B8B38B01835}"/>
              </a:ext>
            </a:extLst>
          </p:cNvPr>
          <p:cNvPicPr>
            <a:picLocks noChangeAspect="1"/>
          </p:cNvPicPr>
          <p:nvPr/>
        </p:nvPicPr>
        <p:blipFill>
          <a:blip r:embed="rId2"/>
          <a:stretch>
            <a:fillRect/>
          </a:stretch>
        </p:blipFill>
        <p:spPr>
          <a:xfrm>
            <a:off x="7872413" y="1828800"/>
            <a:ext cx="4086224" cy="2400299"/>
          </a:xfrm>
          <a:prstGeom prst="rect">
            <a:avLst/>
          </a:prstGeom>
          <a:noFill/>
        </p:spPr>
      </p:pic>
    </p:spTree>
    <p:extLst>
      <p:ext uri="{BB962C8B-B14F-4D97-AF65-F5344CB8AC3E}">
        <p14:creationId xmlns:p14="http://schemas.microsoft.com/office/powerpoint/2010/main" val="3075675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a:t>Testing and Debugging</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ormAutofit/>
          </a:bodyPr>
          <a:lstStyle/>
          <a:p>
            <a:pPr>
              <a:spcAft>
                <a:spcPts val="600"/>
              </a:spcAft>
            </a:pPr>
            <a:fld id="{C263D6C4-4840-40CC-AC84-17E24B3B7BDE}" type="slidenum">
              <a:rPr lang="en-US" noProof="0" smtClean="0"/>
              <a:pPr>
                <a:spcAft>
                  <a:spcPts val="600"/>
                </a:spcAft>
              </a:pPr>
              <a:t>76</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4" y="1517715"/>
            <a:ext cx="11165540" cy="4657798"/>
          </a:xfrm>
        </p:spPr>
        <p:txBody>
          <a:bodyPr>
            <a:normAutofit/>
          </a:bodyPr>
          <a:lstStyle/>
          <a:p>
            <a:pPr marL="0" indent="0">
              <a:buNone/>
            </a:pPr>
            <a:r>
              <a:rPr lang="en-US" sz="2800" dirty="0">
                <a:solidFill>
                  <a:srgbClr val="FFFF00"/>
                </a:solidFill>
                <a:effectLst/>
              </a:rPr>
              <a:t>Using Debugger</a:t>
            </a:r>
          </a:p>
          <a:p>
            <a:r>
              <a:rPr lang="en-US" dirty="0">
                <a:effectLst/>
              </a:rPr>
              <a:t>So far in this chapter, you’ve learned the skills that you’ll use to solve most of your debugging problems. Occasionally, though, you’ll run into bugs that are difficult to isolate. </a:t>
            </a:r>
          </a:p>
          <a:p>
            <a:r>
              <a:rPr lang="en-US" dirty="0">
                <a:effectLst/>
              </a:rPr>
              <a:t>Most modern IDEs (like Visual Studio Code) include debuggers. </a:t>
            </a:r>
          </a:p>
          <a:p>
            <a:pPr algn="l">
              <a:lnSpc>
                <a:spcPct val="100000"/>
              </a:lnSpc>
            </a:pPr>
            <a:r>
              <a:rPr lang="en-US" b="0" i="0" dirty="0">
                <a:effectLst/>
              </a:rPr>
              <a:t>Breakpoints can be toggled by clicking on the </a:t>
            </a:r>
            <a:r>
              <a:rPr lang="en-US" b="1" i="0" dirty="0">
                <a:effectLst/>
              </a:rPr>
              <a:t>editor margin</a:t>
            </a:r>
            <a:r>
              <a:rPr lang="en-US" b="0" i="0" dirty="0">
                <a:effectLst/>
              </a:rPr>
              <a:t> or using F9 on the current line. Finer breakpoint control (enable/disable/reapply) can be done in the </a:t>
            </a:r>
            <a:r>
              <a:rPr lang="en-US" b="1" i="0" dirty="0">
                <a:effectLst/>
              </a:rPr>
              <a:t>Run and Debug</a:t>
            </a:r>
            <a:r>
              <a:rPr lang="en-US" b="0" i="0" dirty="0">
                <a:effectLst/>
              </a:rPr>
              <a:t> view's </a:t>
            </a:r>
            <a:r>
              <a:rPr lang="en-US" b="1" i="0" dirty="0">
                <a:effectLst/>
              </a:rPr>
              <a:t>BREAKPOINTS</a:t>
            </a:r>
            <a:r>
              <a:rPr lang="en-US" b="0" i="0" dirty="0">
                <a:effectLst/>
              </a:rPr>
              <a:t> section.</a:t>
            </a:r>
          </a:p>
          <a:p>
            <a:pPr algn="l">
              <a:lnSpc>
                <a:spcPct val="100000"/>
              </a:lnSpc>
              <a:buFont typeface="Arial" panose="020B0604020202020204" pitchFamily="34" charset="0"/>
              <a:buChar char="•"/>
            </a:pPr>
            <a:r>
              <a:rPr lang="en-US" b="0" i="0" dirty="0">
                <a:effectLst/>
              </a:rPr>
              <a:t>Breakpoints in the editor margin are normally shown as red filled circles.</a:t>
            </a:r>
          </a:p>
          <a:p>
            <a:pPr algn="l">
              <a:lnSpc>
                <a:spcPct val="100000"/>
              </a:lnSpc>
              <a:buFont typeface="Arial" panose="020B0604020202020204" pitchFamily="34" charset="0"/>
              <a:buChar char="•"/>
            </a:pPr>
            <a:r>
              <a:rPr lang="en-US" b="0" i="0" dirty="0">
                <a:effectLst/>
              </a:rPr>
              <a:t>Disabled breakpoints have a filled gray circle.</a:t>
            </a:r>
          </a:p>
          <a:p>
            <a:pPr algn="l">
              <a:lnSpc>
                <a:spcPct val="100000"/>
              </a:lnSpc>
              <a:buFont typeface="Arial" panose="020B0604020202020204" pitchFamily="34" charset="0"/>
              <a:buChar char="•"/>
            </a:pPr>
            <a:r>
              <a:rPr lang="en-US" b="0" i="0" dirty="0">
                <a:effectLst/>
              </a:rPr>
              <a:t>When a debugging session starts, breakpoints that cannot be registered with the debugger change to a gray hollow circle. The same might happen if the source is edited while a debug session without live-edit support is running.</a:t>
            </a:r>
          </a:p>
          <a:p>
            <a:endParaRPr lang="en-US" dirty="0">
              <a:effectLst/>
            </a:endParaRPr>
          </a:p>
          <a:p>
            <a:endParaRPr lang="en-US" dirty="0">
              <a:effectLst/>
            </a:endParaRPr>
          </a:p>
          <a:p>
            <a:pPr marL="914400" lvl="2" indent="0">
              <a:buNone/>
            </a:pPr>
            <a:endParaRPr lang="en-US" dirty="0">
              <a:effectLst/>
            </a:endParaRPr>
          </a:p>
        </p:txBody>
      </p:sp>
    </p:spTree>
    <p:extLst>
      <p:ext uri="{BB962C8B-B14F-4D97-AF65-F5344CB8AC3E}">
        <p14:creationId xmlns:p14="http://schemas.microsoft.com/office/powerpoint/2010/main" val="28622253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Testing and Debugging</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ormAutofit/>
          </a:bodyPr>
          <a:lstStyle/>
          <a:p>
            <a:pPr>
              <a:spcAft>
                <a:spcPts val="600"/>
              </a:spcAft>
            </a:pPr>
            <a:fld id="{C263D6C4-4840-40CC-AC84-17E24B3B7BDE}" type="slidenum">
              <a:rPr lang="en-US" noProof="0" smtClean="0"/>
              <a:pPr>
                <a:spcAft>
                  <a:spcPts val="600"/>
                </a:spcAft>
              </a:pPr>
              <a:t>77</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5184437" cy="4659248"/>
          </a:xfrm>
        </p:spPr>
        <p:txBody>
          <a:bodyPr>
            <a:normAutofit/>
          </a:bodyPr>
          <a:lstStyle/>
          <a:p>
            <a:pPr marL="0" indent="0">
              <a:buNone/>
            </a:pPr>
            <a:r>
              <a:rPr lang="en-US" sz="2800" dirty="0">
                <a:solidFill>
                  <a:srgbClr val="FFFF00"/>
                </a:solidFill>
                <a:effectLst/>
              </a:rPr>
              <a:t>Using Debugger</a:t>
            </a:r>
          </a:p>
          <a:p>
            <a:pPr marL="914400" lvl="2" indent="0">
              <a:buNone/>
            </a:pPr>
            <a:endParaRPr lang="en-US" sz="2000" dirty="0">
              <a:effectLst/>
            </a:endParaRPr>
          </a:p>
        </p:txBody>
      </p:sp>
      <p:pic>
        <p:nvPicPr>
          <p:cNvPr id="6" name="Picture 5">
            <a:extLst>
              <a:ext uri="{FF2B5EF4-FFF2-40B4-BE49-F238E27FC236}">
                <a16:creationId xmlns:a16="http://schemas.microsoft.com/office/drawing/2014/main" id="{063580F3-194A-76EF-394E-4D77373E0428}"/>
              </a:ext>
            </a:extLst>
          </p:cNvPr>
          <p:cNvPicPr>
            <a:picLocks noChangeAspect="1"/>
          </p:cNvPicPr>
          <p:nvPr/>
        </p:nvPicPr>
        <p:blipFill>
          <a:blip r:embed="rId2"/>
          <a:stretch>
            <a:fillRect/>
          </a:stretch>
        </p:blipFill>
        <p:spPr>
          <a:xfrm>
            <a:off x="5680938" y="1482274"/>
            <a:ext cx="6265070" cy="4730129"/>
          </a:xfrm>
          <a:prstGeom prst="rect">
            <a:avLst/>
          </a:prstGeom>
          <a:noFill/>
        </p:spPr>
      </p:pic>
      <p:pic>
        <p:nvPicPr>
          <p:cNvPr id="8" name="Picture 7">
            <a:extLst>
              <a:ext uri="{FF2B5EF4-FFF2-40B4-BE49-F238E27FC236}">
                <a16:creationId xmlns:a16="http://schemas.microsoft.com/office/drawing/2014/main" id="{DC4FF711-F62A-9192-6D9C-07B62BF8262B}"/>
              </a:ext>
            </a:extLst>
          </p:cNvPr>
          <p:cNvPicPr>
            <a:picLocks noChangeAspect="1"/>
          </p:cNvPicPr>
          <p:nvPr/>
        </p:nvPicPr>
        <p:blipFill>
          <a:blip r:embed="rId3"/>
          <a:stretch>
            <a:fillRect/>
          </a:stretch>
        </p:blipFill>
        <p:spPr>
          <a:xfrm>
            <a:off x="325378" y="2196434"/>
            <a:ext cx="5021873" cy="2624157"/>
          </a:xfrm>
          <a:prstGeom prst="rect">
            <a:avLst/>
          </a:prstGeom>
        </p:spPr>
      </p:pic>
      <p:sp>
        <p:nvSpPr>
          <p:cNvPr id="9" name="TextBox 8">
            <a:extLst>
              <a:ext uri="{FF2B5EF4-FFF2-40B4-BE49-F238E27FC236}">
                <a16:creationId xmlns:a16="http://schemas.microsoft.com/office/drawing/2014/main" id="{8C04A0E7-16EF-299C-A246-4054AA885D7D}"/>
              </a:ext>
            </a:extLst>
          </p:cNvPr>
          <p:cNvSpPr txBox="1"/>
          <p:nvPr/>
        </p:nvSpPr>
        <p:spPr>
          <a:xfrm>
            <a:off x="788504" y="5274365"/>
            <a:ext cx="4306957" cy="646331"/>
          </a:xfrm>
          <a:prstGeom prst="rect">
            <a:avLst/>
          </a:prstGeom>
          <a:noFill/>
        </p:spPr>
        <p:txBody>
          <a:bodyPr wrap="square" rtlCol="0">
            <a:spAutoFit/>
          </a:bodyPr>
          <a:lstStyle/>
          <a:p>
            <a:r>
              <a:rPr lang="en-CA" dirty="0">
                <a:solidFill>
                  <a:schemeClr val="bg1"/>
                </a:solidFill>
              </a:rPr>
              <a:t>A breakpoint (select a line then press </a:t>
            </a:r>
            <a:r>
              <a:rPr lang="en-CA" dirty="0">
                <a:solidFill>
                  <a:srgbClr val="FFFF00"/>
                </a:solidFill>
              </a:rPr>
              <a:t>F9</a:t>
            </a:r>
            <a:r>
              <a:rPr lang="en-CA" dirty="0">
                <a:solidFill>
                  <a:schemeClr val="bg1"/>
                </a:solidFill>
              </a:rPr>
              <a:t> on the keyboard to enable)</a:t>
            </a:r>
          </a:p>
        </p:txBody>
      </p:sp>
      <p:cxnSp>
        <p:nvCxnSpPr>
          <p:cNvPr id="11" name="Straight Arrow Connector 10">
            <a:extLst>
              <a:ext uri="{FF2B5EF4-FFF2-40B4-BE49-F238E27FC236}">
                <a16:creationId xmlns:a16="http://schemas.microsoft.com/office/drawing/2014/main" id="{75BAC540-0CAB-7ACC-0805-622ED1E8E0F5}"/>
              </a:ext>
            </a:extLst>
          </p:cNvPr>
          <p:cNvCxnSpPr/>
          <p:nvPr/>
        </p:nvCxnSpPr>
        <p:spPr>
          <a:xfrm flipH="1" flipV="1">
            <a:off x="443365" y="3737113"/>
            <a:ext cx="418026" cy="15372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4056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a:t>Testing and Debugging</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ormAutofit/>
          </a:bodyPr>
          <a:lstStyle/>
          <a:p>
            <a:pPr>
              <a:spcAft>
                <a:spcPts val="600"/>
              </a:spcAft>
            </a:pPr>
            <a:fld id="{C263D6C4-4840-40CC-AC84-17E24B3B7BDE}" type="slidenum">
              <a:rPr lang="en-US" noProof="0" smtClean="0"/>
              <a:pPr>
                <a:spcAft>
                  <a:spcPts val="600"/>
                </a:spcAft>
              </a:pPr>
              <a:t>78</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140381" y="1548427"/>
            <a:ext cx="5184437" cy="4659248"/>
          </a:xfrm>
        </p:spPr>
        <p:txBody>
          <a:bodyPr>
            <a:normAutofit/>
          </a:bodyPr>
          <a:lstStyle/>
          <a:p>
            <a:pPr marL="0" indent="0">
              <a:buNone/>
            </a:pPr>
            <a:r>
              <a:rPr lang="en-US" sz="2800" dirty="0">
                <a:solidFill>
                  <a:srgbClr val="FFFF00"/>
                </a:solidFill>
                <a:effectLst/>
              </a:rPr>
              <a:t>Using Debugger</a:t>
            </a:r>
          </a:p>
          <a:p>
            <a:pPr marL="914400" lvl="2" indent="0">
              <a:buNone/>
            </a:pPr>
            <a:endParaRPr lang="en-US" sz="2000" dirty="0">
              <a:effectLst/>
            </a:endParaRPr>
          </a:p>
        </p:txBody>
      </p:sp>
      <p:pic>
        <p:nvPicPr>
          <p:cNvPr id="7" name="Picture 6">
            <a:extLst>
              <a:ext uri="{FF2B5EF4-FFF2-40B4-BE49-F238E27FC236}">
                <a16:creationId xmlns:a16="http://schemas.microsoft.com/office/drawing/2014/main" id="{E8ADE6F0-9BE0-64CA-36C6-CD288681B78E}"/>
              </a:ext>
            </a:extLst>
          </p:cNvPr>
          <p:cNvPicPr>
            <a:picLocks noChangeAspect="1"/>
          </p:cNvPicPr>
          <p:nvPr/>
        </p:nvPicPr>
        <p:blipFill>
          <a:blip r:embed="rId2"/>
          <a:stretch>
            <a:fillRect/>
          </a:stretch>
        </p:blipFill>
        <p:spPr>
          <a:xfrm>
            <a:off x="1516920" y="1987825"/>
            <a:ext cx="10496627" cy="4189137"/>
          </a:xfrm>
          <a:prstGeom prst="rect">
            <a:avLst/>
          </a:prstGeom>
        </p:spPr>
      </p:pic>
      <p:cxnSp>
        <p:nvCxnSpPr>
          <p:cNvPr id="11" name="Straight Arrow Connector 10">
            <a:extLst>
              <a:ext uri="{FF2B5EF4-FFF2-40B4-BE49-F238E27FC236}">
                <a16:creationId xmlns:a16="http://schemas.microsoft.com/office/drawing/2014/main" id="{75BAC540-0CAB-7ACC-0805-622ED1E8E0F5}"/>
              </a:ext>
            </a:extLst>
          </p:cNvPr>
          <p:cNvCxnSpPr>
            <a:cxnSpLocks/>
            <a:stCxn id="15" idx="3"/>
          </p:cNvCxnSpPr>
          <p:nvPr/>
        </p:nvCxnSpPr>
        <p:spPr>
          <a:xfrm flipV="1">
            <a:off x="1339703" y="3429000"/>
            <a:ext cx="3020262" cy="22049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3242826-E0B7-F09D-42A9-586315C7615C}"/>
              </a:ext>
            </a:extLst>
          </p:cNvPr>
          <p:cNvSpPr txBox="1"/>
          <p:nvPr/>
        </p:nvSpPr>
        <p:spPr>
          <a:xfrm>
            <a:off x="140381" y="5480110"/>
            <a:ext cx="1199322" cy="307777"/>
          </a:xfrm>
          <a:prstGeom prst="rect">
            <a:avLst/>
          </a:prstGeom>
          <a:noFill/>
        </p:spPr>
        <p:txBody>
          <a:bodyPr wrap="square" rtlCol="0">
            <a:spAutoFit/>
          </a:bodyPr>
          <a:lstStyle/>
          <a:p>
            <a:r>
              <a:rPr lang="en-CA" sz="1400" dirty="0">
                <a:solidFill>
                  <a:schemeClr val="bg1"/>
                </a:solidFill>
              </a:rPr>
              <a:t>A breakpoint</a:t>
            </a:r>
          </a:p>
        </p:txBody>
      </p:sp>
      <p:cxnSp>
        <p:nvCxnSpPr>
          <p:cNvPr id="18" name="Straight Arrow Connector 17">
            <a:extLst>
              <a:ext uri="{FF2B5EF4-FFF2-40B4-BE49-F238E27FC236}">
                <a16:creationId xmlns:a16="http://schemas.microsoft.com/office/drawing/2014/main" id="{79183BCF-1222-E5D1-4506-BD49EB98E831}"/>
              </a:ext>
            </a:extLst>
          </p:cNvPr>
          <p:cNvCxnSpPr>
            <a:cxnSpLocks/>
          </p:cNvCxnSpPr>
          <p:nvPr/>
        </p:nvCxnSpPr>
        <p:spPr>
          <a:xfrm flipV="1">
            <a:off x="1020417" y="2249718"/>
            <a:ext cx="5287617" cy="25065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AC94ABF-9E8F-B41F-82DF-292C8F5AC445}"/>
              </a:ext>
            </a:extLst>
          </p:cNvPr>
          <p:cNvSpPr txBox="1"/>
          <p:nvPr/>
        </p:nvSpPr>
        <p:spPr>
          <a:xfrm>
            <a:off x="59810" y="4577686"/>
            <a:ext cx="1199322" cy="523220"/>
          </a:xfrm>
          <a:prstGeom prst="rect">
            <a:avLst/>
          </a:prstGeom>
          <a:noFill/>
        </p:spPr>
        <p:txBody>
          <a:bodyPr wrap="square" rtlCol="0">
            <a:spAutoFit/>
          </a:bodyPr>
          <a:lstStyle/>
          <a:p>
            <a:r>
              <a:rPr lang="en-CA" sz="1400" dirty="0">
                <a:solidFill>
                  <a:schemeClr val="bg1"/>
                </a:solidFill>
              </a:rPr>
              <a:t>The debug toolbar</a:t>
            </a:r>
          </a:p>
        </p:txBody>
      </p:sp>
      <p:sp>
        <p:nvSpPr>
          <p:cNvPr id="24" name="Left Brace 23">
            <a:extLst>
              <a:ext uri="{FF2B5EF4-FFF2-40B4-BE49-F238E27FC236}">
                <a16:creationId xmlns:a16="http://schemas.microsoft.com/office/drawing/2014/main" id="{E7E54D46-C490-385F-B73D-2694C2D877C7}"/>
              </a:ext>
            </a:extLst>
          </p:cNvPr>
          <p:cNvSpPr/>
          <p:nvPr/>
        </p:nvSpPr>
        <p:spPr>
          <a:xfrm>
            <a:off x="2008368" y="2869708"/>
            <a:ext cx="45719" cy="126497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cxnSp>
        <p:nvCxnSpPr>
          <p:cNvPr id="25" name="Straight Arrow Connector 24">
            <a:extLst>
              <a:ext uri="{FF2B5EF4-FFF2-40B4-BE49-F238E27FC236}">
                <a16:creationId xmlns:a16="http://schemas.microsoft.com/office/drawing/2014/main" id="{A2C34C54-FF2F-5478-709F-D4A3A3826A44}"/>
              </a:ext>
            </a:extLst>
          </p:cNvPr>
          <p:cNvCxnSpPr>
            <a:cxnSpLocks/>
          </p:cNvCxnSpPr>
          <p:nvPr/>
        </p:nvCxnSpPr>
        <p:spPr>
          <a:xfrm flipV="1">
            <a:off x="1071963" y="3255488"/>
            <a:ext cx="936405" cy="667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DE7A21D-2A29-E334-E788-9A3BEE557E46}"/>
              </a:ext>
            </a:extLst>
          </p:cNvPr>
          <p:cNvSpPr txBox="1"/>
          <p:nvPr/>
        </p:nvSpPr>
        <p:spPr>
          <a:xfrm>
            <a:off x="140381" y="3552283"/>
            <a:ext cx="1199322" cy="738664"/>
          </a:xfrm>
          <a:prstGeom prst="rect">
            <a:avLst/>
          </a:prstGeom>
          <a:noFill/>
        </p:spPr>
        <p:txBody>
          <a:bodyPr wrap="square" rtlCol="0">
            <a:spAutoFit/>
          </a:bodyPr>
          <a:lstStyle/>
          <a:p>
            <a:r>
              <a:rPr lang="en-CA" sz="1400" dirty="0">
                <a:solidFill>
                  <a:schemeClr val="bg1"/>
                </a:solidFill>
              </a:rPr>
              <a:t>Debugger traces the variables</a:t>
            </a:r>
          </a:p>
        </p:txBody>
      </p:sp>
    </p:spTree>
    <p:extLst>
      <p:ext uri="{BB962C8B-B14F-4D97-AF65-F5344CB8AC3E}">
        <p14:creationId xmlns:p14="http://schemas.microsoft.com/office/powerpoint/2010/main" val="2445608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849F8A-C68F-3E87-20C7-A484D8F756DB}"/>
              </a:ext>
            </a:extLst>
          </p:cNvPr>
          <p:cNvSpPr>
            <a:spLocks noGrp="1"/>
          </p:cNvSpPr>
          <p:nvPr>
            <p:ph type="sldNum" sz="quarter" idx="12"/>
          </p:nvPr>
        </p:nvSpPr>
        <p:spPr/>
        <p:txBody>
          <a:bodyPr/>
          <a:lstStyle/>
          <a:p>
            <a:fld id="{C263D6C4-4840-40CC-AC84-17E24B3B7BDE}" type="slidenum">
              <a:rPr lang="en-US" noProof="0" smtClean="0"/>
              <a:pPr/>
              <a:t>79</a:t>
            </a:fld>
            <a:endParaRPr lang="en-US" noProof="0" dirty="0"/>
          </a:p>
        </p:txBody>
      </p:sp>
      <p:sp>
        <p:nvSpPr>
          <p:cNvPr id="7" name="Content Placeholder 6">
            <a:extLst>
              <a:ext uri="{FF2B5EF4-FFF2-40B4-BE49-F238E27FC236}">
                <a16:creationId xmlns:a16="http://schemas.microsoft.com/office/drawing/2014/main" id="{821F038D-1612-5521-7E3A-C1619550118E}"/>
              </a:ext>
            </a:extLst>
          </p:cNvPr>
          <p:cNvSpPr>
            <a:spLocks noGrp="1"/>
          </p:cNvSpPr>
          <p:nvPr>
            <p:ph idx="1"/>
          </p:nvPr>
        </p:nvSpPr>
        <p:spPr>
          <a:xfrm>
            <a:off x="235527" y="1085952"/>
            <a:ext cx="11720946" cy="5411685"/>
          </a:xfrm>
        </p:spPr>
        <p:txBody>
          <a:bodyPr/>
          <a:lstStyle/>
          <a:p>
            <a:r>
              <a:rPr lang="en-CA" dirty="0"/>
              <a:t>You can watch this short tutorial for debugging python programs in visual studio code:</a:t>
            </a:r>
          </a:p>
          <a:p>
            <a:pPr marL="0" indent="0">
              <a:buNone/>
            </a:pPr>
            <a:r>
              <a:rPr lang="en-CA" dirty="0">
                <a:hlinkClick r:id="rId2"/>
              </a:rPr>
              <a:t>https://www.youtube.com/watch?v=FT-IWVYJYug</a:t>
            </a:r>
            <a:endParaRPr lang="en-CA" dirty="0"/>
          </a:p>
          <a:p>
            <a:pPr marL="0" indent="0">
              <a:buNone/>
            </a:pPr>
            <a:endParaRPr lang="en-CA" dirty="0"/>
          </a:p>
          <a:p>
            <a:pPr marL="0" indent="0">
              <a:buNone/>
            </a:pPr>
            <a:endParaRPr lang="en-CA" dirty="0"/>
          </a:p>
          <a:p>
            <a:pPr marL="0" indent="0">
              <a:buNone/>
            </a:pPr>
            <a:endParaRPr lang="en-CA" dirty="0"/>
          </a:p>
        </p:txBody>
      </p:sp>
      <p:sp>
        <p:nvSpPr>
          <p:cNvPr id="6" name="Title 5">
            <a:extLst>
              <a:ext uri="{FF2B5EF4-FFF2-40B4-BE49-F238E27FC236}">
                <a16:creationId xmlns:a16="http://schemas.microsoft.com/office/drawing/2014/main" id="{9F21739F-C802-1487-B2DD-305D73FCD51F}"/>
              </a:ext>
            </a:extLst>
          </p:cNvPr>
          <p:cNvSpPr>
            <a:spLocks noGrp="1"/>
          </p:cNvSpPr>
          <p:nvPr>
            <p:ph type="title"/>
          </p:nvPr>
        </p:nvSpPr>
        <p:spPr/>
        <p:txBody>
          <a:bodyPr/>
          <a:lstStyle/>
          <a:p>
            <a:pPr algn="l"/>
            <a:r>
              <a:rPr lang="en-US" dirty="0"/>
              <a:t>Testing and Debugging</a:t>
            </a:r>
            <a:endParaRPr lang="en-CA" dirty="0"/>
          </a:p>
        </p:txBody>
      </p:sp>
    </p:spTree>
    <p:extLst>
      <p:ext uri="{BB962C8B-B14F-4D97-AF65-F5344CB8AC3E}">
        <p14:creationId xmlns:p14="http://schemas.microsoft.com/office/powerpoint/2010/main" val="3616100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8</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r>
              <a:rPr lang="en-US" b="1" dirty="0">
                <a:solidFill>
                  <a:srgbClr val="FFFF00"/>
                </a:solidFill>
              </a:rPr>
              <a:t>Designing a program</a:t>
            </a:r>
            <a:endParaRPr lang="en-US" dirty="0"/>
          </a:p>
          <a:p>
            <a:pPr marL="255600" lvl="1" indent="-255600">
              <a:spcBef>
                <a:spcPts val="1500"/>
              </a:spcBef>
              <a:buFont typeface="Arial" panose="020B0604020202020204" pitchFamily="34" charset="0"/>
              <a:buChar char="•"/>
            </a:pPr>
            <a:r>
              <a:rPr lang="en-US" altLang="en-US" sz="2400" dirty="0">
                <a:latin typeface="+mn-lt"/>
              </a:rPr>
              <a:t>Flowchart is a diagram that graphically depicts</a:t>
            </a:r>
            <a:br>
              <a:rPr lang="en-US" altLang="en-US" sz="2400" dirty="0">
                <a:latin typeface="+mn-lt"/>
              </a:rPr>
            </a:br>
            <a:r>
              <a:rPr lang="en-US" altLang="en-US" sz="2400" dirty="0">
                <a:latin typeface="+mn-lt"/>
              </a:rPr>
              <a:t>the steps that take place in a program.</a:t>
            </a:r>
          </a:p>
          <a:p>
            <a:pPr marL="0" lvl="1" indent="0">
              <a:spcBef>
                <a:spcPts val="1500"/>
              </a:spcBef>
              <a:buNone/>
            </a:pPr>
            <a:endParaRPr lang="en-US" altLang="en-US" sz="2400" dirty="0">
              <a:latin typeface="+mn-lt"/>
            </a:endParaRPr>
          </a:p>
          <a:p>
            <a:endParaRPr lang="en-CA" dirty="0">
              <a:effectLst/>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pic>
        <p:nvPicPr>
          <p:cNvPr id="5" name="Picture 4" descr="Terminator used for starrt and stop, Pareallelogram used for input and output, Rectangle used for Process">
            <a:extLst>
              <a:ext uri="{FF2B5EF4-FFF2-40B4-BE49-F238E27FC236}">
                <a16:creationId xmlns:a16="http://schemas.microsoft.com/office/drawing/2014/main" id="{41D58498-35DF-F83F-3C9D-1572E51A2F33}"/>
              </a:ext>
            </a:extLst>
          </p:cNvPr>
          <p:cNvPicPr>
            <a:picLocks noChangeAspect="1"/>
          </p:cNvPicPr>
          <p:nvPr/>
        </p:nvPicPr>
        <p:blipFill>
          <a:blip r:embed="rId2"/>
          <a:stretch>
            <a:fillRect/>
          </a:stretch>
        </p:blipFill>
        <p:spPr>
          <a:xfrm>
            <a:off x="1098529" y="2999460"/>
            <a:ext cx="3778346" cy="2452492"/>
          </a:xfrm>
          <a:prstGeom prst="rect">
            <a:avLst/>
          </a:prstGeom>
        </p:spPr>
      </p:pic>
      <p:pic>
        <p:nvPicPr>
          <p:cNvPr id="6" name="Picture 5">
            <a:extLst>
              <a:ext uri="{FF2B5EF4-FFF2-40B4-BE49-F238E27FC236}">
                <a16:creationId xmlns:a16="http://schemas.microsoft.com/office/drawing/2014/main" id="{BF2B8346-2C82-7F6E-BB1F-5074188355D8}"/>
              </a:ext>
            </a:extLst>
          </p:cNvPr>
          <p:cNvPicPr>
            <a:picLocks noChangeAspect="1"/>
          </p:cNvPicPr>
          <p:nvPr/>
        </p:nvPicPr>
        <p:blipFill>
          <a:blip r:embed="rId3"/>
          <a:stretch>
            <a:fillRect/>
          </a:stretch>
        </p:blipFill>
        <p:spPr>
          <a:xfrm>
            <a:off x="8694297" y="1689651"/>
            <a:ext cx="1842734" cy="4625423"/>
          </a:xfrm>
          <a:prstGeom prst="rect">
            <a:avLst/>
          </a:prstGeom>
        </p:spPr>
      </p:pic>
      <p:sp>
        <p:nvSpPr>
          <p:cNvPr id="10" name="TextBox 9">
            <a:extLst>
              <a:ext uri="{FF2B5EF4-FFF2-40B4-BE49-F238E27FC236}">
                <a16:creationId xmlns:a16="http://schemas.microsoft.com/office/drawing/2014/main" id="{10648492-6DF7-7366-F139-D99FBC627834}"/>
              </a:ext>
            </a:extLst>
          </p:cNvPr>
          <p:cNvSpPr txBox="1"/>
          <p:nvPr/>
        </p:nvSpPr>
        <p:spPr>
          <a:xfrm>
            <a:off x="7302542" y="1251098"/>
            <a:ext cx="4452062" cy="369332"/>
          </a:xfrm>
          <a:prstGeom prst="rect">
            <a:avLst/>
          </a:prstGeom>
          <a:noFill/>
        </p:spPr>
        <p:txBody>
          <a:bodyPr wrap="square">
            <a:spAutoFit/>
          </a:bodyPr>
          <a:lstStyle/>
          <a:p>
            <a:r>
              <a:rPr lang="en-US" altLang="en-US" sz="1800" dirty="0">
                <a:solidFill>
                  <a:schemeClr val="bg1"/>
                </a:solidFill>
                <a:latin typeface="+mn-lt"/>
              </a:rPr>
              <a:t>Flow</a:t>
            </a:r>
            <a:r>
              <a:rPr lang="en-US" altLang="en-US" sz="100" dirty="0">
                <a:solidFill>
                  <a:schemeClr val="bg1"/>
                </a:solidFill>
                <a:latin typeface="+mn-lt"/>
              </a:rPr>
              <a:t> </a:t>
            </a:r>
            <a:r>
              <a:rPr lang="en-US" altLang="en-US" sz="1800" dirty="0">
                <a:solidFill>
                  <a:schemeClr val="bg1"/>
                </a:solidFill>
                <a:latin typeface="+mn-lt"/>
              </a:rPr>
              <a:t>chart for the pay calculating program</a:t>
            </a:r>
            <a:endParaRPr lang="en-CA" dirty="0">
              <a:solidFill>
                <a:schemeClr val="bg1"/>
              </a:solidFill>
            </a:endParaRPr>
          </a:p>
        </p:txBody>
      </p:sp>
    </p:spTree>
    <p:extLst>
      <p:ext uri="{BB962C8B-B14F-4D97-AF65-F5344CB8AC3E}">
        <p14:creationId xmlns:p14="http://schemas.microsoft.com/office/powerpoint/2010/main" val="118292929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B849F8A-C68F-3E87-20C7-A484D8F756DB}"/>
              </a:ext>
            </a:extLst>
          </p:cNvPr>
          <p:cNvSpPr>
            <a:spLocks noGrp="1"/>
          </p:cNvSpPr>
          <p:nvPr>
            <p:ph type="sldNum" sz="quarter" idx="12"/>
          </p:nvPr>
        </p:nvSpPr>
        <p:spPr/>
        <p:txBody>
          <a:bodyPr/>
          <a:lstStyle/>
          <a:p>
            <a:fld id="{C263D6C4-4840-40CC-AC84-17E24B3B7BDE}" type="slidenum">
              <a:rPr lang="en-US" noProof="0" smtClean="0"/>
              <a:pPr/>
              <a:t>80</a:t>
            </a:fld>
            <a:endParaRPr lang="en-US" noProof="0" dirty="0"/>
          </a:p>
        </p:txBody>
      </p:sp>
      <p:sp>
        <p:nvSpPr>
          <p:cNvPr id="7" name="Content Placeholder 6">
            <a:extLst>
              <a:ext uri="{FF2B5EF4-FFF2-40B4-BE49-F238E27FC236}">
                <a16:creationId xmlns:a16="http://schemas.microsoft.com/office/drawing/2014/main" id="{821F038D-1612-5521-7E3A-C1619550118E}"/>
              </a:ext>
            </a:extLst>
          </p:cNvPr>
          <p:cNvSpPr>
            <a:spLocks noGrp="1"/>
          </p:cNvSpPr>
          <p:nvPr>
            <p:ph idx="1"/>
          </p:nvPr>
        </p:nvSpPr>
        <p:spPr>
          <a:xfrm>
            <a:off x="235527" y="1085952"/>
            <a:ext cx="11720946" cy="5411685"/>
          </a:xfrm>
        </p:spPr>
        <p:txBody>
          <a:bodyPr/>
          <a:lstStyle/>
          <a:p>
            <a:pPr marL="0" indent="0">
              <a:buNone/>
            </a:pPr>
            <a:r>
              <a:rPr lang="en-US" b="1" dirty="0">
                <a:solidFill>
                  <a:srgbClr val="FFFF00"/>
                </a:solidFill>
              </a:rPr>
              <a:t>Debugger Exercise: </a:t>
            </a:r>
            <a:r>
              <a:rPr lang="en-US" b="1" dirty="0">
                <a:solidFill>
                  <a:schemeClr val="accent6">
                    <a:lumMod val="75000"/>
                  </a:schemeClr>
                </a:solidFill>
              </a:rPr>
              <a:t>Do it yourself !</a:t>
            </a:r>
          </a:p>
          <a:p>
            <a:pPr marL="0" indent="0">
              <a:buNone/>
            </a:pPr>
            <a:endParaRPr lang="en-US" b="1" dirty="0">
              <a:solidFill>
                <a:schemeClr val="accent6">
                  <a:lumMod val="75000"/>
                </a:schemeClr>
              </a:solidFill>
            </a:endParaRPr>
          </a:p>
          <a:p>
            <a:r>
              <a:rPr lang="en-US" sz="2400" b="1" dirty="0"/>
              <a:t>Use the VS code debugger to debug the code shown in slide 27.</a:t>
            </a:r>
          </a:p>
          <a:p>
            <a:r>
              <a:rPr lang="en-US" sz="2400" b="1" dirty="0"/>
              <a:t>Do the following:</a:t>
            </a:r>
          </a:p>
          <a:p>
            <a:pPr lvl="1"/>
            <a:r>
              <a:rPr lang="en-US" sz="2000" b="1" dirty="0"/>
              <a:t>Set multiple breakpoints in the code.</a:t>
            </a:r>
          </a:p>
          <a:p>
            <a:pPr lvl="1"/>
            <a:r>
              <a:rPr lang="en-US" sz="2000" b="1" dirty="0"/>
              <a:t>Run and Debug</a:t>
            </a:r>
          </a:p>
          <a:p>
            <a:pPr lvl="1"/>
            <a:r>
              <a:rPr lang="en-US" sz="2000" b="1" dirty="0"/>
              <a:t>Step into, Step Over</a:t>
            </a:r>
          </a:p>
          <a:p>
            <a:pPr lvl="1"/>
            <a:r>
              <a:rPr lang="en-US" sz="2000" b="1" dirty="0"/>
              <a:t>Analyze the VARIABLES in the RUN AND DEBIG panel.</a:t>
            </a:r>
          </a:p>
          <a:p>
            <a:pPr marL="0" indent="0">
              <a:buNone/>
            </a:pPr>
            <a:endParaRPr lang="en-CA" dirty="0"/>
          </a:p>
          <a:p>
            <a:pPr marL="0" indent="0">
              <a:buNone/>
            </a:pPr>
            <a:endParaRPr lang="en-CA" dirty="0"/>
          </a:p>
          <a:p>
            <a:pPr marL="0" indent="0">
              <a:buNone/>
            </a:pPr>
            <a:endParaRPr lang="en-CA" dirty="0"/>
          </a:p>
        </p:txBody>
      </p:sp>
      <p:sp>
        <p:nvSpPr>
          <p:cNvPr id="6" name="Title 5">
            <a:extLst>
              <a:ext uri="{FF2B5EF4-FFF2-40B4-BE49-F238E27FC236}">
                <a16:creationId xmlns:a16="http://schemas.microsoft.com/office/drawing/2014/main" id="{9F21739F-C802-1487-B2DD-305D73FCD51F}"/>
              </a:ext>
            </a:extLst>
          </p:cNvPr>
          <p:cNvSpPr>
            <a:spLocks noGrp="1"/>
          </p:cNvSpPr>
          <p:nvPr>
            <p:ph type="title"/>
          </p:nvPr>
        </p:nvSpPr>
        <p:spPr/>
        <p:txBody>
          <a:bodyPr/>
          <a:lstStyle/>
          <a:p>
            <a:pPr algn="l"/>
            <a:r>
              <a:rPr lang="en-US" dirty="0"/>
              <a:t>Testing and Debugging</a:t>
            </a:r>
            <a:endParaRPr lang="en-CA" dirty="0"/>
          </a:p>
        </p:txBody>
      </p:sp>
    </p:spTree>
    <p:extLst>
      <p:ext uri="{BB962C8B-B14F-4D97-AF65-F5344CB8AC3E}">
        <p14:creationId xmlns:p14="http://schemas.microsoft.com/office/powerpoint/2010/main" val="6587046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21739F-C802-1487-B2DD-305D73FCD51F}"/>
              </a:ext>
            </a:extLst>
          </p:cNvPr>
          <p:cNvSpPr>
            <a:spLocks noGrp="1"/>
          </p:cNvSpPr>
          <p:nvPr>
            <p:ph type="title"/>
          </p:nvPr>
        </p:nvSpPr>
        <p:spPr>
          <a:xfrm>
            <a:off x="444500" y="542925"/>
            <a:ext cx="11214100" cy="535531"/>
          </a:xfrm>
        </p:spPr>
        <p:txBody>
          <a:bodyPr wrap="square" anchor="t">
            <a:normAutofit/>
          </a:bodyPr>
          <a:lstStyle/>
          <a:p>
            <a:r>
              <a:rPr lang="en-US" dirty="0"/>
              <a:t>Testing and Debugging</a:t>
            </a:r>
            <a:endParaRPr lang="en-CA"/>
          </a:p>
        </p:txBody>
      </p:sp>
      <p:sp>
        <p:nvSpPr>
          <p:cNvPr id="3" name="Slide Number Placeholder 2">
            <a:extLst>
              <a:ext uri="{FF2B5EF4-FFF2-40B4-BE49-F238E27FC236}">
                <a16:creationId xmlns:a16="http://schemas.microsoft.com/office/drawing/2014/main" id="{CB849F8A-C68F-3E87-20C7-A484D8F756DB}"/>
              </a:ext>
            </a:extLst>
          </p:cNvPr>
          <p:cNvSpPr>
            <a:spLocks noGrp="1"/>
          </p:cNvSpPr>
          <p:nvPr>
            <p:ph type="sldNum" sz="quarter" idx="12"/>
          </p:nvPr>
        </p:nvSpPr>
        <p:spPr>
          <a:xfrm>
            <a:off x="11252200" y="6315075"/>
            <a:ext cx="406400" cy="365125"/>
          </a:xfrm>
        </p:spPr>
        <p:txBody>
          <a:bodyPr>
            <a:normAutofit/>
          </a:bodyPr>
          <a:lstStyle/>
          <a:p>
            <a:pPr>
              <a:spcAft>
                <a:spcPts val="600"/>
              </a:spcAft>
            </a:pPr>
            <a:fld id="{C263D6C4-4840-40CC-AC84-17E24B3B7BDE}" type="slidenum">
              <a:rPr lang="en-US" noProof="0" smtClean="0"/>
              <a:pPr>
                <a:spcAft>
                  <a:spcPts val="600"/>
                </a:spcAft>
              </a:pPr>
              <a:t>81</a:t>
            </a:fld>
            <a:endParaRPr lang="en-US" noProof="0"/>
          </a:p>
        </p:txBody>
      </p:sp>
      <p:sp>
        <p:nvSpPr>
          <p:cNvPr id="7" name="Content Placeholder 6">
            <a:extLst>
              <a:ext uri="{FF2B5EF4-FFF2-40B4-BE49-F238E27FC236}">
                <a16:creationId xmlns:a16="http://schemas.microsoft.com/office/drawing/2014/main" id="{821F038D-1612-5521-7E3A-C1619550118E}"/>
              </a:ext>
            </a:extLst>
          </p:cNvPr>
          <p:cNvSpPr>
            <a:spLocks noGrp="1"/>
          </p:cNvSpPr>
          <p:nvPr>
            <p:ph sz="half" idx="1"/>
          </p:nvPr>
        </p:nvSpPr>
        <p:spPr>
          <a:xfrm>
            <a:off x="443365" y="1517715"/>
            <a:ext cx="5897800" cy="4659248"/>
          </a:xfrm>
        </p:spPr>
        <p:txBody>
          <a:bodyPr>
            <a:normAutofit/>
          </a:bodyPr>
          <a:lstStyle/>
          <a:p>
            <a:pPr marL="0" indent="0">
              <a:buNone/>
            </a:pPr>
            <a:r>
              <a:rPr lang="en-US" b="1" dirty="0">
                <a:solidFill>
                  <a:srgbClr val="FFFF00"/>
                </a:solidFill>
              </a:rPr>
              <a:t>Debugger Exercise: </a:t>
            </a:r>
            <a:r>
              <a:rPr lang="en-US" b="1" dirty="0">
                <a:solidFill>
                  <a:schemeClr val="accent6"/>
                </a:solidFill>
              </a:rPr>
              <a:t>Do it yourself !</a:t>
            </a:r>
          </a:p>
          <a:p>
            <a:pPr marL="0" indent="0">
              <a:buNone/>
            </a:pPr>
            <a:endParaRPr lang="en-US" b="1" dirty="0"/>
          </a:p>
          <a:p>
            <a:r>
              <a:rPr lang="en-US" b="1" dirty="0"/>
              <a:t>Review the code shown to the right side.</a:t>
            </a:r>
          </a:p>
          <a:p>
            <a:pPr>
              <a:lnSpc>
                <a:spcPct val="100000"/>
              </a:lnSpc>
            </a:pPr>
            <a:r>
              <a:rPr lang="en-US" b="1" dirty="0"/>
              <a:t>Trace the code by inserting multiple print() functions (one at a time) to display the values and to make sure they are correct (what you expect). If they are not, your task is to fix the errors. </a:t>
            </a:r>
            <a:endParaRPr lang="en-CA" dirty="0"/>
          </a:p>
          <a:p>
            <a:pPr marL="0" indent="0">
              <a:buNone/>
            </a:pPr>
            <a:endParaRPr lang="en-CA" dirty="0"/>
          </a:p>
          <a:p>
            <a:pPr marL="0" indent="0">
              <a:buNone/>
            </a:pPr>
            <a:endParaRPr lang="en-CA" dirty="0"/>
          </a:p>
        </p:txBody>
      </p:sp>
      <p:pic>
        <p:nvPicPr>
          <p:cNvPr id="4" name="Picture 3" descr="Text, letter&#10;&#10;Description automatically generated">
            <a:extLst>
              <a:ext uri="{FF2B5EF4-FFF2-40B4-BE49-F238E27FC236}">
                <a16:creationId xmlns:a16="http://schemas.microsoft.com/office/drawing/2014/main" id="{C63818B2-6C6E-6F05-529D-CEE2E9A66527}"/>
              </a:ext>
            </a:extLst>
          </p:cNvPr>
          <p:cNvPicPr>
            <a:picLocks noChangeAspect="1"/>
          </p:cNvPicPr>
          <p:nvPr/>
        </p:nvPicPr>
        <p:blipFill>
          <a:blip r:embed="rId2"/>
          <a:stretch>
            <a:fillRect/>
          </a:stretch>
        </p:blipFill>
        <p:spPr>
          <a:xfrm>
            <a:off x="6666320" y="2219201"/>
            <a:ext cx="5184437" cy="2955129"/>
          </a:xfrm>
          <a:prstGeom prst="rect">
            <a:avLst/>
          </a:prstGeom>
          <a:noFill/>
        </p:spPr>
      </p:pic>
    </p:spTree>
    <p:extLst>
      <p:ext uri="{BB962C8B-B14F-4D97-AF65-F5344CB8AC3E}">
        <p14:creationId xmlns:p14="http://schemas.microsoft.com/office/powerpoint/2010/main" val="29282564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82</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66730" cy="5433131"/>
          </a:xfrm>
        </p:spPr>
        <p:txBody>
          <a:bodyPr>
            <a:normAutofit fontScale="92500" lnSpcReduction="10000"/>
          </a:bodyPr>
          <a:lstStyle/>
          <a:p>
            <a:pPr marL="0" indent="0">
              <a:buNone/>
            </a:pPr>
            <a:r>
              <a:rPr lang="en-US" b="1" dirty="0"/>
              <a:t>Material has been taken from </a:t>
            </a:r>
            <a:r>
              <a:rPr lang="en-US" sz="2200" b="1" dirty="0"/>
              <a:t>(can be accessed </a:t>
            </a:r>
            <a:r>
              <a:rPr lang="en-CA" sz="2200" b="1" dirty="0">
                <a:effectLst/>
                <a:ea typeface="Calibri" panose="020F0502020204030204" pitchFamily="34" charset="0"/>
              </a:rPr>
              <a:t>through Sheridan's Library Services) </a:t>
            </a:r>
            <a:r>
              <a:rPr lang="en-US" b="1" dirty="0"/>
              <a:t>:</a:t>
            </a:r>
          </a:p>
          <a:p>
            <a:endParaRPr lang="en-US" dirty="0"/>
          </a:p>
          <a:p>
            <a:r>
              <a:rPr lang="en-CA" b="0" i="0" dirty="0">
                <a:effectLst/>
              </a:rPr>
              <a:t>Starting Out with Python (</a:t>
            </a:r>
            <a:r>
              <a:rPr lang="en-CA" i="0" dirty="0">
                <a:effectLst/>
              </a:rPr>
              <a:t>ISBN-13: 9780136912330 )</a:t>
            </a:r>
            <a:r>
              <a:rPr lang="en-US" dirty="0"/>
              <a:t>:</a:t>
            </a:r>
          </a:p>
          <a:p>
            <a:r>
              <a:rPr lang="en-US" dirty="0">
                <a:solidFill>
                  <a:schemeClr val="accent1">
                    <a:lumMod val="20000"/>
                    <a:lumOff val="80000"/>
                  </a:schemeClr>
                </a:solidFill>
              </a:rPr>
              <a:t>https://www.pearson.com/en-ca/subject-catalog/p/starting-out-with-python/P200000003356/9780136912330</a:t>
            </a:r>
          </a:p>
          <a:p>
            <a:endParaRPr lang="en-US" dirty="0"/>
          </a:p>
          <a:p>
            <a:r>
              <a:rPr lang="en-US" dirty="0" err="1"/>
              <a:t>Murach’s</a:t>
            </a:r>
            <a:r>
              <a:rPr lang="en-US" dirty="0"/>
              <a:t> Python 2nd Edition programming, 2nd Edition :</a:t>
            </a:r>
          </a:p>
          <a:p>
            <a:r>
              <a:rPr lang="en-US" dirty="0">
                <a:hlinkClick r:id="rId2"/>
              </a:rPr>
              <a:t>https://bookshelf.vitalsource.com/reader/books/9781943872756/pages/recent</a:t>
            </a:r>
            <a:endParaRPr lang="en-US" dirty="0"/>
          </a:p>
          <a:p>
            <a:endParaRPr lang="en-US" dirty="0">
              <a:solidFill>
                <a:schemeClr val="accent1">
                  <a:lumMod val="20000"/>
                  <a:lumOff val="80000"/>
                </a:schemeClr>
              </a:solidFill>
            </a:endParaRPr>
          </a:p>
          <a:p>
            <a:r>
              <a:rPr lang="en-CA" dirty="0">
                <a:effectLst/>
                <a:latin typeface="Arial" panose="020B0604020202020204" pitchFamily="34" charset="0"/>
                <a:ea typeface="Calibri" panose="020F0502020204030204" pitchFamily="34" charset="0"/>
              </a:rPr>
              <a:t>Introducing Python, </a:t>
            </a:r>
            <a:r>
              <a:rPr lang="en-CA" dirty="0" err="1">
                <a:effectLst/>
                <a:latin typeface="Arial" panose="020B0604020202020204" pitchFamily="34" charset="0"/>
                <a:ea typeface="Calibri" panose="020F0502020204030204" pitchFamily="34" charset="0"/>
              </a:rPr>
              <a:t>Lubanovic</a:t>
            </a:r>
            <a:r>
              <a:rPr lang="en-CA" dirty="0">
                <a:effectLst/>
                <a:latin typeface="Arial" panose="020B0604020202020204" pitchFamily="34" charset="0"/>
                <a:ea typeface="Calibri" panose="020F0502020204030204" pitchFamily="34" charset="0"/>
              </a:rPr>
              <a:t>, B., </a:t>
            </a:r>
            <a:r>
              <a:rPr lang="en-CA" dirty="0" err="1">
                <a:effectLst/>
                <a:latin typeface="Arial" panose="020B0604020202020204" pitchFamily="34" charset="0"/>
                <a:ea typeface="Calibri" panose="020F0502020204030204" pitchFamily="34" charset="0"/>
              </a:rPr>
              <a:t>O'Reily</a:t>
            </a:r>
            <a:r>
              <a:rPr lang="en-CA" dirty="0">
                <a:effectLst/>
                <a:latin typeface="Arial" panose="020B0604020202020204" pitchFamily="34" charset="0"/>
                <a:ea typeface="Calibri" panose="020F0502020204030204" pitchFamily="34" charset="0"/>
              </a:rPr>
              <a:t> Media, 2nd Edition, 2019</a:t>
            </a:r>
          </a:p>
          <a:p>
            <a:r>
              <a:rPr lang="en-US" sz="3000" dirty="0">
                <a:solidFill>
                  <a:schemeClr val="accent1">
                    <a:lumMod val="20000"/>
                    <a:lumOff val="80000"/>
                  </a:schemeClr>
                </a:solidFill>
              </a:rPr>
              <a:t>https://www.oreilly.com/library/view/introducing-python-2nd/9781492051374/</a:t>
            </a: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solidFill>
                  <a:srgbClr val="FFFF00"/>
                </a:solidFill>
              </a:rPr>
              <a:t>References</a:t>
            </a:r>
          </a:p>
        </p:txBody>
      </p:sp>
    </p:spTree>
    <p:extLst>
      <p:ext uri="{BB962C8B-B14F-4D97-AF65-F5344CB8AC3E}">
        <p14:creationId xmlns:p14="http://schemas.microsoft.com/office/powerpoint/2010/main" val="1425436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9</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6908223" cy="5433131"/>
          </a:xfrm>
        </p:spPr>
        <p:txBody>
          <a:bodyPr>
            <a:normAutofit/>
          </a:bodyPr>
          <a:lstStyle/>
          <a:p>
            <a:pPr marL="0" indent="0">
              <a:buNone/>
            </a:pPr>
            <a:r>
              <a:rPr lang="en-US" b="1" dirty="0">
                <a:solidFill>
                  <a:srgbClr val="FFFF00"/>
                </a:solidFill>
              </a:rPr>
              <a:t>Designing a program</a:t>
            </a:r>
            <a:endParaRPr lang="en-US" dirty="0"/>
          </a:p>
          <a:p>
            <a:r>
              <a:rPr lang="en-US" altLang="en-US" sz="2400" dirty="0">
                <a:latin typeface="+mn-lt"/>
              </a:rPr>
              <a:t>Flow</a:t>
            </a:r>
            <a:r>
              <a:rPr lang="en-US" altLang="en-US" sz="100" dirty="0">
                <a:latin typeface="+mn-lt"/>
              </a:rPr>
              <a:t> </a:t>
            </a:r>
            <a:r>
              <a:rPr lang="en-US" altLang="en-US" sz="2400" dirty="0">
                <a:latin typeface="+mn-lt"/>
              </a:rPr>
              <a:t>chart Connector Symbol</a:t>
            </a:r>
          </a:p>
          <a:p>
            <a:pPr lvl="1"/>
            <a:r>
              <a:rPr lang="en-US" altLang="en-US" sz="2400" dirty="0">
                <a:latin typeface="+mn-lt"/>
              </a:rPr>
              <a:t>Use connectors to break a flow</a:t>
            </a:r>
            <a:r>
              <a:rPr lang="en-US" altLang="en-US" sz="100" dirty="0">
                <a:latin typeface="+mn-lt"/>
              </a:rPr>
              <a:t> </a:t>
            </a:r>
            <a:r>
              <a:rPr lang="en-US" altLang="en-US" sz="2400" dirty="0">
                <a:latin typeface="+mn-lt"/>
              </a:rPr>
              <a:t>chart into two or more smaller flow</a:t>
            </a:r>
            <a:r>
              <a:rPr lang="en-US" altLang="en-US" sz="100" dirty="0">
                <a:latin typeface="+mn-lt"/>
              </a:rPr>
              <a:t> </a:t>
            </a:r>
            <a:r>
              <a:rPr lang="en-US" altLang="en-US" sz="2400" dirty="0">
                <a:latin typeface="+mn-lt"/>
              </a:rPr>
              <a:t>charts and placing them side-by-side on the page.</a:t>
            </a:r>
          </a:p>
          <a:p>
            <a:pPr marL="0" lvl="1" indent="0">
              <a:spcBef>
                <a:spcPts val="1500"/>
              </a:spcBef>
              <a:buNone/>
            </a:pPr>
            <a:endParaRPr lang="en-US" altLang="en-US" sz="2400" dirty="0">
              <a:latin typeface="+mn-lt"/>
            </a:endParaRPr>
          </a:p>
          <a:p>
            <a:endParaRPr lang="en-CA" dirty="0">
              <a:effectLst/>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Decision Structures</a:t>
            </a:r>
            <a:endParaRPr lang="en-CA" dirty="0"/>
          </a:p>
        </p:txBody>
      </p:sp>
      <p:pic>
        <p:nvPicPr>
          <p:cNvPr id="7" name="Picture 6" descr="Two segments of a flowchart illustrate the purpose of, A, connector symbol. The process flow in the first segment of the flowchart is as follows. The process starts and displays a message, Enter the number of hours the employee worked. The number of hours is obtained as input and displays a message, Enter the employee’s hourly pay rate, which is connected to a connector symbol, A. The process flow in the second segment of the flowchart is as follows. The process starts with connector symbol, A and the pay rate is obtained as input. A command that reads, Gross pay equals hours times pay rate is displayed. The employee’s gross pay is then displayed as output in dollars and the process ends.">
            <a:extLst>
              <a:ext uri="{FF2B5EF4-FFF2-40B4-BE49-F238E27FC236}">
                <a16:creationId xmlns:a16="http://schemas.microsoft.com/office/drawing/2014/main" id="{C869AA31-5A7D-7DFF-4966-241BD99D137C}"/>
              </a:ext>
            </a:extLst>
          </p:cNvPr>
          <p:cNvPicPr>
            <a:picLocks noChangeAspect="1"/>
          </p:cNvPicPr>
          <p:nvPr/>
        </p:nvPicPr>
        <p:blipFill>
          <a:blip r:embed="rId2"/>
          <a:stretch>
            <a:fillRect/>
          </a:stretch>
        </p:blipFill>
        <p:spPr>
          <a:xfrm>
            <a:off x="6227581" y="1009271"/>
            <a:ext cx="5495931" cy="4848603"/>
          </a:xfrm>
          <a:prstGeom prst="rect">
            <a:avLst/>
          </a:prstGeom>
        </p:spPr>
      </p:pic>
    </p:spTree>
    <p:extLst>
      <p:ext uri="{BB962C8B-B14F-4D97-AF65-F5344CB8AC3E}">
        <p14:creationId xmlns:p14="http://schemas.microsoft.com/office/powerpoint/2010/main" val="716516226"/>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5432</Words>
  <Application>Microsoft Office PowerPoint</Application>
  <PresentationFormat>Widescreen</PresentationFormat>
  <Paragraphs>662</Paragraphs>
  <Slides>82</Slides>
  <Notes>0</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94" baseType="lpstr">
      <vt:lpstr>Arial</vt:lpstr>
      <vt:lpstr>Arial (Body)</vt:lpstr>
      <vt:lpstr>Arial-BoldMT</vt:lpstr>
      <vt:lpstr>Calibri</vt:lpstr>
      <vt:lpstr>Courier New</vt:lpstr>
      <vt:lpstr>CourierNewPS-BoldMT</vt:lpstr>
      <vt:lpstr>TimesNewRomanPSMT</vt:lpstr>
      <vt:lpstr>Trade Gothic LT Pro</vt:lpstr>
      <vt:lpstr>Trebuchet MS</vt:lpstr>
      <vt:lpstr>Wingdings</vt:lpstr>
      <vt:lpstr>Office Theme</vt:lpstr>
      <vt:lpstr>Equation</vt:lpstr>
      <vt:lpstr>4 Decision (Selection) Structures, Turtle Module and Debugger </vt:lpstr>
      <vt:lpstr>Decision Structures</vt:lpstr>
      <vt:lpstr>Writing Pseudocode for Decision Structures  Part - 1</vt:lpstr>
      <vt:lpstr>Decision Structures</vt:lpstr>
      <vt:lpstr>Decision Structures</vt:lpstr>
      <vt:lpstr>Decision Structures</vt:lpstr>
      <vt:lpstr>Decision Structures</vt:lpstr>
      <vt:lpstr>Decision Structures</vt:lpstr>
      <vt:lpstr>Decision Structures</vt:lpstr>
      <vt:lpstr>Decision Structures</vt:lpstr>
      <vt:lpstr>Decision Structures</vt:lpstr>
      <vt:lpstr>Decision Structures</vt:lpstr>
      <vt:lpstr>Decision Structures</vt:lpstr>
      <vt:lpstr>Decision Structures</vt:lpstr>
      <vt:lpstr>Decision Structures</vt:lpstr>
      <vt:lpstr>Decision Structures</vt:lpstr>
      <vt:lpstr>Decision Structures</vt:lpstr>
      <vt:lpstr>Decision Structures</vt:lpstr>
      <vt:lpstr>Decision Structures</vt:lpstr>
      <vt:lpstr>Decision Structures</vt:lpstr>
      <vt:lpstr>Decision Structures</vt:lpstr>
      <vt:lpstr>Decision Structures</vt:lpstr>
      <vt:lpstr>Decision Structures</vt:lpstr>
      <vt:lpstr>Implementing Decision Structures with Python  Part - 2</vt:lpstr>
      <vt:lpstr>Decision Structures</vt:lpstr>
      <vt:lpstr>Decision Structures</vt:lpstr>
      <vt:lpstr>Decision Structures</vt:lpstr>
      <vt:lpstr>Decision Structures</vt:lpstr>
      <vt:lpstr>Decision Structures</vt:lpstr>
      <vt:lpstr>Decision Structures</vt:lpstr>
      <vt:lpstr>Decision Structures</vt:lpstr>
      <vt:lpstr>Decision Structures</vt:lpstr>
      <vt:lpstr>Decision Structures</vt:lpstr>
      <vt:lpstr>Decision Structures</vt:lpstr>
      <vt:lpstr>Decision Structures</vt:lpstr>
      <vt:lpstr>Decision Structures</vt:lpstr>
      <vt:lpstr>Decision Structures</vt:lpstr>
      <vt:lpstr>Learning Python Turtle Module  Part - 3</vt:lpstr>
      <vt:lpstr>Turtle Module</vt:lpstr>
      <vt:lpstr>Turtle Module</vt:lpstr>
      <vt:lpstr>Turtle Module</vt:lpstr>
      <vt:lpstr>Turtle Module</vt:lpstr>
      <vt:lpstr>Turtle Module</vt:lpstr>
      <vt:lpstr>Turtle Module</vt:lpstr>
      <vt:lpstr>     Turtle Module</vt:lpstr>
      <vt:lpstr>     Turtle Module</vt:lpstr>
      <vt:lpstr>     Turtle Module</vt:lpstr>
      <vt:lpstr>     Turtle Module</vt:lpstr>
      <vt:lpstr>     Turtle Module</vt:lpstr>
      <vt:lpstr>     Turtle Module</vt:lpstr>
      <vt:lpstr>     Turtle Module</vt:lpstr>
      <vt:lpstr>     Turtle Module</vt:lpstr>
      <vt:lpstr>Turtle Module</vt:lpstr>
      <vt:lpstr>Turtle Module</vt:lpstr>
      <vt:lpstr>Turtle Module</vt:lpstr>
      <vt:lpstr>Turtle Module</vt:lpstr>
      <vt:lpstr>Turtle Module</vt:lpstr>
      <vt:lpstr>Turtle Module</vt:lpstr>
      <vt:lpstr>     Turtle Module</vt:lpstr>
      <vt:lpstr>     Turtle Module</vt:lpstr>
      <vt:lpstr>Determining Turtle state   Part - 4</vt:lpstr>
      <vt:lpstr>Turtle Module</vt:lpstr>
      <vt:lpstr>Turtle Module</vt:lpstr>
      <vt:lpstr>Turtle Module</vt:lpstr>
      <vt:lpstr>Turtle Module</vt:lpstr>
      <vt:lpstr>Testing and Debugging   Part - 5</vt:lpstr>
      <vt:lpstr>Testing and Debugging</vt:lpstr>
      <vt:lpstr>Testing and Debugging</vt:lpstr>
      <vt:lpstr>Testing and Debugging</vt:lpstr>
      <vt:lpstr>Testing and Debugging</vt:lpstr>
      <vt:lpstr>Testing and Debugging</vt:lpstr>
      <vt:lpstr>Testing and Debugging</vt:lpstr>
      <vt:lpstr>Testing and Debugging</vt:lpstr>
      <vt:lpstr>Testing and Debugging</vt:lpstr>
      <vt:lpstr>Testing and Debugging</vt:lpstr>
      <vt:lpstr>Testing and Debugging</vt:lpstr>
      <vt:lpstr>Testing and Debugging</vt:lpstr>
      <vt:lpstr>Testing and Debugging</vt:lpstr>
      <vt:lpstr>Testing and Debugging</vt:lpstr>
      <vt:lpstr>Testing and Debugging</vt:lpstr>
      <vt:lpstr>Testing and Debugging</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2020-01-08T00:36:00Z</dcterms:created>
  <dcterms:modified xsi:type="dcterms:W3CDTF">2023-04-14T18:08:05Z</dcterms:modified>
</cp:coreProperties>
</file>